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2" r:id="rId4"/>
  </p:sldMasterIdLst>
  <p:notesMasterIdLst>
    <p:notesMasterId r:id="rId18"/>
  </p:notesMasterIdLst>
  <p:sldIdLst>
    <p:sldId id="281" r:id="rId5"/>
    <p:sldId id="257" r:id="rId6"/>
    <p:sldId id="282" r:id="rId7"/>
    <p:sldId id="283" r:id="rId8"/>
    <p:sldId id="284" r:id="rId9"/>
    <p:sldId id="285" r:id="rId10"/>
    <p:sldId id="286" r:id="rId11"/>
    <p:sldId id="287" r:id="rId12"/>
    <p:sldId id="288" r:id="rId13"/>
    <p:sldId id="289" r:id="rId14"/>
    <p:sldId id="290" r:id="rId15"/>
    <p:sldId id="291" r:id="rId16"/>
    <p:sldId id="29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3A0005-8169-4BEF-B66D-63A6A3379F2D}"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335EDA8B-ACE4-484C-BB77-1A47A23C3FAA}">
      <dgm:prSet/>
      <dgm:spPr/>
      <dgm:t>
        <a:bodyPr/>
        <a:lstStyle/>
        <a:p>
          <a:pPr>
            <a:lnSpc>
              <a:spcPct val="100000"/>
            </a:lnSpc>
          </a:pPr>
          <a:r>
            <a:rPr lang="en-US" b="0" i="0"/>
            <a:t>COMPANY OVERVIEW</a:t>
          </a:r>
          <a:endParaRPr lang="en-US"/>
        </a:p>
      </dgm:t>
    </dgm:pt>
    <dgm:pt modelId="{DB4F52B1-DA80-42C3-AD4A-09DD78374A93}" type="parTrans" cxnId="{EF8445CE-88FB-4BEE-A5ED-B1C705845DDD}">
      <dgm:prSet/>
      <dgm:spPr/>
      <dgm:t>
        <a:bodyPr/>
        <a:lstStyle/>
        <a:p>
          <a:endParaRPr lang="en-US"/>
        </a:p>
      </dgm:t>
    </dgm:pt>
    <dgm:pt modelId="{5112E222-5DE7-456C-8CA2-4D9DEB70FC35}" type="sibTrans" cxnId="{EF8445CE-88FB-4BEE-A5ED-B1C705845DDD}">
      <dgm:prSet/>
      <dgm:spPr/>
      <dgm:t>
        <a:bodyPr/>
        <a:lstStyle/>
        <a:p>
          <a:pPr>
            <a:lnSpc>
              <a:spcPct val="100000"/>
            </a:lnSpc>
          </a:pPr>
          <a:endParaRPr lang="en-US"/>
        </a:p>
      </dgm:t>
    </dgm:pt>
    <dgm:pt modelId="{6A2FB664-474D-4DD1-95DD-DA39851F419D}">
      <dgm:prSet/>
      <dgm:spPr/>
      <dgm:t>
        <a:bodyPr/>
        <a:lstStyle/>
        <a:p>
          <a:pPr>
            <a:lnSpc>
              <a:spcPct val="100000"/>
            </a:lnSpc>
          </a:pPr>
          <a:r>
            <a:rPr lang="en-US" b="0" i="0"/>
            <a:t>BUSINESS MODEL</a:t>
          </a:r>
          <a:endParaRPr lang="en-US"/>
        </a:p>
      </dgm:t>
    </dgm:pt>
    <dgm:pt modelId="{B6A3ECCA-47E1-4F68-8835-FB86C917866A}" type="parTrans" cxnId="{EA37F088-A846-4914-8D75-9536B3A1C13D}">
      <dgm:prSet/>
      <dgm:spPr/>
      <dgm:t>
        <a:bodyPr/>
        <a:lstStyle/>
        <a:p>
          <a:endParaRPr lang="en-US"/>
        </a:p>
      </dgm:t>
    </dgm:pt>
    <dgm:pt modelId="{6741C60B-8161-44FE-8EC0-02C0B7C895D8}" type="sibTrans" cxnId="{EA37F088-A846-4914-8D75-9536B3A1C13D}">
      <dgm:prSet/>
      <dgm:spPr/>
      <dgm:t>
        <a:bodyPr/>
        <a:lstStyle/>
        <a:p>
          <a:pPr>
            <a:lnSpc>
              <a:spcPct val="100000"/>
            </a:lnSpc>
          </a:pPr>
          <a:endParaRPr lang="en-US"/>
        </a:p>
      </dgm:t>
    </dgm:pt>
    <dgm:pt modelId="{9335458F-09D0-4652-A3FC-5AFBFB190951}">
      <dgm:prSet/>
      <dgm:spPr/>
      <dgm:t>
        <a:bodyPr/>
        <a:lstStyle/>
        <a:p>
          <a:pPr>
            <a:lnSpc>
              <a:spcPct val="100000"/>
            </a:lnSpc>
          </a:pPr>
          <a:r>
            <a:rPr lang="en-US" b="0" i="0"/>
            <a:t>PROBLEM STATEMENT</a:t>
          </a:r>
          <a:endParaRPr lang="en-US"/>
        </a:p>
      </dgm:t>
    </dgm:pt>
    <dgm:pt modelId="{DC4873DD-937D-43A7-97DB-07D786115723}" type="parTrans" cxnId="{D835BD0F-4851-492C-93F2-4D61A7122AD8}">
      <dgm:prSet/>
      <dgm:spPr/>
      <dgm:t>
        <a:bodyPr/>
        <a:lstStyle/>
        <a:p>
          <a:endParaRPr lang="en-US"/>
        </a:p>
      </dgm:t>
    </dgm:pt>
    <dgm:pt modelId="{8A440C74-3F7B-4B0A-A4BF-6ACBD0BBFD61}" type="sibTrans" cxnId="{D835BD0F-4851-492C-93F2-4D61A7122AD8}">
      <dgm:prSet/>
      <dgm:spPr/>
      <dgm:t>
        <a:bodyPr/>
        <a:lstStyle/>
        <a:p>
          <a:pPr>
            <a:lnSpc>
              <a:spcPct val="100000"/>
            </a:lnSpc>
          </a:pPr>
          <a:endParaRPr lang="en-US"/>
        </a:p>
      </dgm:t>
    </dgm:pt>
    <dgm:pt modelId="{B3C714C4-ACED-49D6-A234-B27B16C902C2}">
      <dgm:prSet/>
      <dgm:spPr/>
      <dgm:t>
        <a:bodyPr/>
        <a:lstStyle/>
        <a:p>
          <a:pPr>
            <a:lnSpc>
              <a:spcPct val="100000"/>
            </a:lnSpc>
          </a:pPr>
          <a:r>
            <a:rPr lang="en-US" b="0" i="0"/>
            <a:t>UNDERSTANDING</a:t>
          </a:r>
          <a:r>
            <a:rPr lang="en-US" b="1" i="1" u="sng"/>
            <a:t> </a:t>
          </a:r>
          <a:r>
            <a:rPr lang="en-US" b="0" i="0"/>
            <a:t>IMPORTANT BUSINESS TERMS</a:t>
          </a:r>
          <a:endParaRPr lang="en-US"/>
        </a:p>
      </dgm:t>
    </dgm:pt>
    <dgm:pt modelId="{A29903AF-97AA-4F78-A737-B2E29DE0EDC6}" type="parTrans" cxnId="{F22D02BB-A504-4462-90F1-D69FF6DD91B3}">
      <dgm:prSet/>
      <dgm:spPr/>
      <dgm:t>
        <a:bodyPr/>
        <a:lstStyle/>
        <a:p>
          <a:endParaRPr lang="en-US"/>
        </a:p>
      </dgm:t>
    </dgm:pt>
    <dgm:pt modelId="{860C8B1D-F34E-4132-AC89-8509135091DB}" type="sibTrans" cxnId="{F22D02BB-A504-4462-90F1-D69FF6DD91B3}">
      <dgm:prSet/>
      <dgm:spPr/>
      <dgm:t>
        <a:bodyPr/>
        <a:lstStyle/>
        <a:p>
          <a:pPr>
            <a:lnSpc>
              <a:spcPct val="100000"/>
            </a:lnSpc>
          </a:pPr>
          <a:endParaRPr lang="en-US"/>
        </a:p>
      </dgm:t>
    </dgm:pt>
    <dgm:pt modelId="{1276695B-6392-4436-B89B-C3863704B307}">
      <dgm:prSet/>
      <dgm:spPr/>
      <dgm:t>
        <a:bodyPr/>
        <a:lstStyle/>
        <a:p>
          <a:pPr>
            <a:lnSpc>
              <a:spcPct val="100000"/>
            </a:lnSpc>
          </a:pPr>
          <a:r>
            <a:rPr lang="en-US" b="0" i="0"/>
            <a:t>REVENUE REALIZED VS REVENUE GENERATED</a:t>
          </a:r>
          <a:endParaRPr lang="en-US"/>
        </a:p>
      </dgm:t>
    </dgm:pt>
    <dgm:pt modelId="{AAD40BEC-7B8A-4B24-A60A-C55A75834DFE}" type="parTrans" cxnId="{01755DB3-E0F0-4269-99F4-355C555F70C4}">
      <dgm:prSet/>
      <dgm:spPr/>
      <dgm:t>
        <a:bodyPr/>
        <a:lstStyle/>
        <a:p>
          <a:endParaRPr lang="en-US"/>
        </a:p>
      </dgm:t>
    </dgm:pt>
    <dgm:pt modelId="{7F5B0FAB-AD58-430F-A3DC-CC2CDAC48FD3}" type="sibTrans" cxnId="{01755DB3-E0F0-4269-99F4-355C555F70C4}">
      <dgm:prSet/>
      <dgm:spPr/>
      <dgm:t>
        <a:bodyPr/>
        <a:lstStyle/>
        <a:p>
          <a:pPr>
            <a:lnSpc>
              <a:spcPct val="100000"/>
            </a:lnSpc>
          </a:pPr>
          <a:endParaRPr lang="en-US"/>
        </a:p>
      </dgm:t>
    </dgm:pt>
    <dgm:pt modelId="{07C1318B-45A9-4E5D-A9DF-85DDB0138FA1}">
      <dgm:prSet/>
      <dgm:spPr/>
      <dgm:t>
        <a:bodyPr/>
        <a:lstStyle/>
        <a:p>
          <a:pPr>
            <a:lnSpc>
              <a:spcPct val="100000"/>
            </a:lnSpc>
          </a:pPr>
          <a:r>
            <a:rPr lang="en-US" b="0" i="0"/>
            <a:t>DASHBOARD</a:t>
          </a:r>
          <a:endParaRPr lang="en-US"/>
        </a:p>
      </dgm:t>
    </dgm:pt>
    <dgm:pt modelId="{4B72ED09-EE14-468D-A801-D02953F904C3}" type="parTrans" cxnId="{5F84AFD2-1C9E-4834-9AA3-8D8CB1FB0FCA}">
      <dgm:prSet/>
      <dgm:spPr/>
      <dgm:t>
        <a:bodyPr/>
        <a:lstStyle/>
        <a:p>
          <a:endParaRPr lang="en-US"/>
        </a:p>
      </dgm:t>
    </dgm:pt>
    <dgm:pt modelId="{74006396-3A1F-43A6-895C-96026DE56B09}" type="sibTrans" cxnId="{5F84AFD2-1C9E-4834-9AA3-8D8CB1FB0FCA}">
      <dgm:prSet/>
      <dgm:spPr/>
      <dgm:t>
        <a:bodyPr/>
        <a:lstStyle/>
        <a:p>
          <a:pPr>
            <a:lnSpc>
              <a:spcPct val="100000"/>
            </a:lnSpc>
          </a:pPr>
          <a:endParaRPr lang="en-US"/>
        </a:p>
      </dgm:t>
    </dgm:pt>
    <dgm:pt modelId="{96005402-ACB6-4289-8DA2-44E5FE8F7D3D}">
      <dgm:prSet/>
      <dgm:spPr/>
      <dgm:t>
        <a:bodyPr/>
        <a:lstStyle/>
        <a:p>
          <a:pPr>
            <a:lnSpc>
              <a:spcPct val="100000"/>
            </a:lnSpc>
          </a:pPr>
          <a:r>
            <a:rPr lang="en-US" b="0" i="0" dirty="0"/>
            <a:t>INSIGHTS AND RECOMMENDATION</a:t>
          </a:r>
          <a:endParaRPr lang="en-US" dirty="0"/>
        </a:p>
      </dgm:t>
    </dgm:pt>
    <dgm:pt modelId="{2FE67AED-4DC3-49F6-9905-C1A3CF45E11C}" type="parTrans" cxnId="{409B5DA9-6745-412B-850C-8FF91476CA52}">
      <dgm:prSet/>
      <dgm:spPr/>
      <dgm:t>
        <a:bodyPr/>
        <a:lstStyle/>
        <a:p>
          <a:endParaRPr lang="en-US"/>
        </a:p>
      </dgm:t>
    </dgm:pt>
    <dgm:pt modelId="{CD103813-D597-468C-B91F-FBBA4D99916B}" type="sibTrans" cxnId="{409B5DA9-6745-412B-850C-8FF91476CA52}">
      <dgm:prSet/>
      <dgm:spPr/>
      <dgm:t>
        <a:bodyPr/>
        <a:lstStyle/>
        <a:p>
          <a:endParaRPr lang="en-US"/>
        </a:p>
      </dgm:t>
    </dgm:pt>
    <dgm:pt modelId="{D827EE62-117F-4847-AFEA-CB372B949ED3}" type="pres">
      <dgm:prSet presAssocID="{973A0005-8169-4BEF-B66D-63A6A3379F2D}" presName="root" presStyleCnt="0">
        <dgm:presLayoutVars>
          <dgm:dir/>
          <dgm:resizeHandles val="exact"/>
        </dgm:presLayoutVars>
      </dgm:prSet>
      <dgm:spPr/>
    </dgm:pt>
    <dgm:pt modelId="{9707A910-BF51-4CB4-8397-60194A192A88}" type="pres">
      <dgm:prSet presAssocID="{973A0005-8169-4BEF-B66D-63A6A3379F2D}" presName="container" presStyleCnt="0">
        <dgm:presLayoutVars>
          <dgm:dir/>
          <dgm:resizeHandles val="exact"/>
        </dgm:presLayoutVars>
      </dgm:prSet>
      <dgm:spPr/>
    </dgm:pt>
    <dgm:pt modelId="{82C861FB-35A2-400F-BD15-DB3536AEF3B5}" type="pres">
      <dgm:prSet presAssocID="{335EDA8B-ACE4-484C-BB77-1A47A23C3FAA}" presName="compNode" presStyleCnt="0"/>
      <dgm:spPr/>
    </dgm:pt>
    <dgm:pt modelId="{BB77F39D-0642-49F4-AE38-FEB5C37CCC5E}" type="pres">
      <dgm:prSet presAssocID="{335EDA8B-ACE4-484C-BB77-1A47A23C3FAA}" presName="iconBgRect" presStyleLbl="bgShp" presStyleIdx="0" presStyleCnt="7"/>
      <dgm:spPr/>
    </dgm:pt>
    <dgm:pt modelId="{C35953F7-E2F3-4B13-8FA6-0AAADF4D57E6}" type="pres">
      <dgm:prSet presAssocID="{335EDA8B-ACE4-484C-BB77-1A47A23C3FAA}"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iles"/>
        </a:ext>
      </dgm:extLst>
    </dgm:pt>
    <dgm:pt modelId="{2B45360D-BBD7-4FCC-9067-D6C2705557ED}" type="pres">
      <dgm:prSet presAssocID="{335EDA8B-ACE4-484C-BB77-1A47A23C3FAA}" presName="spaceRect" presStyleCnt="0"/>
      <dgm:spPr/>
    </dgm:pt>
    <dgm:pt modelId="{4FEBC256-7747-4DE0-A7AC-7A22B347DB53}" type="pres">
      <dgm:prSet presAssocID="{335EDA8B-ACE4-484C-BB77-1A47A23C3FAA}" presName="textRect" presStyleLbl="revTx" presStyleIdx="0" presStyleCnt="7">
        <dgm:presLayoutVars>
          <dgm:chMax val="1"/>
          <dgm:chPref val="1"/>
        </dgm:presLayoutVars>
      </dgm:prSet>
      <dgm:spPr/>
    </dgm:pt>
    <dgm:pt modelId="{E4079BAF-BD5D-4FB4-B1AD-04B9ABDFEFCD}" type="pres">
      <dgm:prSet presAssocID="{5112E222-5DE7-456C-8CA2-4D9DEB70FC35}" presName="sibTrans" presStyleLbl="sibTrans2D1" presStyleIdx="0" presStyleCnt="0"/>
      <dgm:spPr/>
    </dgm:pt>
    <dgm:pt modelId="{1DA880E6-BB97-46D5-8E5E-1EDA3BC6E548}" type="pres">
      <dgm:prSet presAssocID="{6A2FB664-474D-4DD1-95DD-DA39851F419D}" presName="compNode" presStyleCnt="0"/>
      <dgm:spPr/>
    </dgm:pt>
    <dgm:pt modelId="{8B8C0392-2F68-4E11-86FB-CFE9A03953CA}" type="pres">
      <dgm:prSet presAssocID="{6A2FB664-474D-4DD1-95DD-DA39851F419D}" presName="iconBgRect" presStyleLbl="bgShp" presStyleIdx="1" presStyleCnt="7"/>
      <dgm:spPr/>
    </dgm:pt>
    <dgm:pt modelId="{D9B1EC6C-EBBA-4D50-9F80-55227215A1AD}" type="pres">
      <dgm:prSet presAssocID="{6A2FB664-474D-4DD1-95DD-DA39851F419D}"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Outline"/>
        </a:ext>
      </dgm:extLst>
    </dgm:pt>
    <dgm:pt modelId="{701C14C4-A85C-4908-9BEC-E4F641B47D6D}" type="pres">
      <dgm:prSet presAssocID="{6A2FB664-474D-4DD1-95DD-DA39851F419D}" presName="spaceRect" presStyleCnt="0"/>
      <dgm:spPr/>
    </dgm:pt>
    <dgm:pt modelId="{4E722342-25AA-4632-AB80-ACB014B0161A}" type="pres">
      <dgm:prSet presAssocID="{6A2FB664-474D-4DD1-95DD-DA39851F419D}" presName="textRect" presStyleLbl="revTx" presStyleIdx="1" presStyleCnt="7">
        <dgm:presLayoutVars>
          <dgm:chMax val="1"/>
          <dgm:chPref val="1"/>
        </dgm:presLayoutVars>
      </dgm:prSet>
      <dgm:spPr/>
    </dgm:pt>
    <dgm:pt modelId="{3A8B2812-FD4B-4075-ACEE-BD150CD3FB0D}" type="pres">
      <dgm:prSet presAssocID="{6741C60B-8161-44FE-8EC0-02C0B7C895D8}" presName="sibTrans" presStyleLbl="sibTrans2D1" presStyleIdx="0" presStyleCnt="0"/>
      <dgm:spPr/>
    </dgm:pt>
    <dgm:pt modelId="{5D81E783-3836-4C6D-9C61-B59E401AFFB3}" type="pres">
      <dgm:prSet presAssocID="{9335458F-09D0-4652-A3FC-5AFBFB190951}" presName="compNode" presStyleCnt="0"/>
      <dgm:spPr/>
    </dgm:pt>
    <dgm:pt modelId="{3A0E717E-7AA2-4BE6-B5E4-7E8728A576D3}" type="pres">
      <dgm:prSet presAssocID="{9335458F-09D0-4652-A3FC-5AFBFB190951}" presName="iconBgRect" presStyleLbl="bgShp" presStyleIdx="2" presStyleCnt="7"/>
      <dgm:spPr/>
    </dgm:pt>
    <dgm:pt modelId="{4061BD77-5D65-437D-A969-88214D2F3B62}" type="pres">
      <dgm:prSet presAssocID="{9335458F-09D0-4652-A3FC-5AFBFB190951}"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iagnostic"/>
        </a:ext>
      </dgm:extLst>
    </dgm:pt>
    <dgm:pt modelId="{20776CC1-D778-43B8-97AC-2D781B9287BF}" type="pres">
      <dgm:prSet presAssocID="{9335458F-09D0-4652-A3FC-5AFBFB190951}" presName="spaceRect" presStyleCnt="0"/>
      <dgm:spPr/>
    </dgm:pt>
    <dgm:pt modelId="{90CD28BA-90F9-4C50-BFAC-F4CF440E0784}" type="pres">
      <dgm:prSet presAssocID="{9335458F-09D0-4652-A3FC-5AFBFB190951}" presName="textRect" presStyleLbl="revTx" presStyleIdx="2" presStyleCnt="7">
        <dgm:presLayoutVars>
          <dgm:chMax val="1"/>
          <dgm:chPref val="1"/>
        </dgm:presLayoutVars>
      </dgm:prSet>
      <dgm:spPr/>
    </dgm:pt>
    <dgm:pt modelId="{87CFF5AD-CE37-41B2-8994-3D198637C22A}" type="pres">
      <dgm:prSet presAssocID="{8A440C74-3F7B-4B0A-A4BF-6ACBD0BBFD61}" presName="sibTrans" presStyleLbl="sibTrans2D1" presStyleIdx="0" presStyleCnt="0"/>
      <dgm:spPr/>
    </dgm:pt>
    <dgm:pt modelId="{909E2B67-F960-411D-97D8-A21860F71B8E}" type="pres">
      <dgm:prSet presAssocID="{B3C714C4-ACED-49D6-A234-B27B16C902C2}" presName="compNode" presStyleCnt="0"/>
      <dgm:spPr/>
    </dgm:pt>
    <dgm:pt modelId="{68F1C750-2DAF-4105-BCC8-E63BC97F7C77}" type="pres">
      <dgm:prSet presAssocID="{B3C714C4-ACED-49D6-A234-B27B16C902C2}" presName="iconBgRect" presStyleLbl="bgShp" presStyleIdx="3" presStyleCnt="7"/>
      <dgm:spPr/>
    </dgm:pt>
    <dgm:pt modelId="{E6E78DDA-A93B-4855-9601-FC674975B17A}" type="pres">
      <dgm:prSet presAssocID="{B3C714C4-ACED-49D6-A234-B27B16C902C2}"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Education"/>
        </a:ext>
      </dgm:extLst>
    </dgm:pt>
    <dgm:pt modelId="{5BB6FFA3-6940-4579-BC77-BF5873C07799}" type="pres">
      <dgm:prSet presAssocID="{B3C714C4-ACED-49D6-A234-B27B16C902C2}" presName="spaceRect" presStyleCnt="0"/>
      <dgm:spPr/>
    </dgm:pt>
    <dgm:pt modelId="{3E5BBB71-E4AF-45A5-8073-26D310BE9139}" type="pres">
      <dgm:prSet presAssocID="{B3C714C4-ACED-49D6-A234-B27B16C902C2}" presName="textRect" presStyleLbl="revTx" presStyleIdx="3" presStyleCnt="7">
        <dgm:presLayoutVars>
          <dgm:chMax val="1"/>
          <dgm:chPref val="1"/>
        </dgm:presLayoutVars>
      </dgm:prSet>
      <dgm:spPr/>
    </dgm:pt>
    <dgm:pt modelId="{DF6A2B9B-CB09-49AD-B65F-965071522F8D}" type="pres">
      <dgm:prSet presAssocID="{860C8B1D-F34E-4132-AC89-8509135091DB}" presName="sibTrans" presStyleLbl="sibTrans2D1" presStyleIdx="0" presStyleCnt="0"/>
      <dgm:spPr/>
    </dgm:pt>
    <dgm:pt modelId="{F8364E92-CA97-4029-A4EF-48A4E6046D9D}" type="pres">
      <dgm:prSet presAssocID="{1276695B-6392-4436-B89B-C3863704B307}" presName="compNode" presStyleCnt="0"/>
      <dgm:spPr/>
    </dgm:pt>
    <dgm:pt modelId="{CBFFB231-2442-4B97-9194-BB75C119AE94}" type="pres">
      <dgm:prSet presAssocID="{1276695B-6392-4436-B89B-C3863704B307}" presName="iconBgRect" presStyleLbl="bgShp" presStyleIdx="4" presStyleCnt="7"/>
      <dgm:spPr/>
    </dgm:pt>
    <dgm:pt modelId="{09359BD7-5777-4FBE-9E8C-7A4906362937}" type="pres">
      <dgm:prSet presAssocID="{1276695B-6392-4436-B89B-C3863704B307}"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loud Outline"/>
        </a:ext>
      </dgm:extLst>
    </dgm:pt>
    <dgm:pt modelId="{10ED7AB8-120A-423E-A824-7BE32C1A63A7}" type="pres">
      <dgm:prSet presAssocID="{1276695B-6392-4436-B89B-C3863704B307}" presName="spaceRect" presStyleCnt="0"/>
      <dgm:spPr/>
    </dgm:pt>
    <dgm:pt modelId="{2E927534-6F87-4C31-BFD5-7008A3A7BCD9}" type="pres">
      <dgm:prSet presAssocID="{1276695B-6392-4436-B89B-C3863704B307}" presName="textRect" presStyleLbl="revTx" presStyleIdx="4" presStyleCnt="7">
        <dgm:presLayoutVars>
          <dgm:chMax val="1"/>
          <dgm:chPref val="1"/>
        </dgm:presLayoutVars>
      </dgm:prSet>
      <dgm:spPr/>
    </dgm:pt>
    <dgm:pt modelId="{6AB18868-00E3-43EA-B198-3EFF336DA78F}" type="pres">
      <dgm:prSet presAssocID="{7F5B0FAB-AD58-430F-A3DC-CC2CDAC48FD3}" presName="sibTrans" presStyleLbl="sibTrans2D1" presStyleIdx="0" presStyleCnt="0"/>
      <dgm:spPr/>
    </dgm:pt>
    <dgm:pt modelId="{6E4420D9-023D-469C-BA61-3B7CA83596EC}" type="pres">
      <dgm:prSet presAssocID="{07C1318B-45A9-4E5D-A9DF-85DDB0138FA1}" presName="compNode" presStyleCnt="0"/>
      <dgm:spPr/>
    </dgm:pt>
    <dgm:pt modelId="{132C0638-3A12-4F8B-BD16-16D41F0A68B3}" type="pres">
      <dgm:prSet presAssocID="{07C1318B-45A9-4E5D-A9DF-85DDB0138FA1}" presName="iconBgRect" presStyleLbl="bgShp" presStyleIdx="5" presStyleCnt="7"/>
      <dgm:spPr/>
    </dgm:pt>
    <dgm:pt modelId="{127733B2-9DE5-4C10-AECA-8EF058084DA6}" type="pres">
      <dgm:prSet presAssocID="{07C1318B-45A9-4E5D-A9DF-85DDB0138FA1}"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Laptop Secure"/>
        </a:ext>
      </dgm:extLst>
    </dgm:pt>
    <dgm:pt modelId="{3D535206-63DD-42DD-AF7B-490D40066F43}" type="pres">
      <dgm:prSet presAssocID="{07C1318B-45A9-4E5D-A9DF-85DDB0138FA1}" presName="spaceRect" presStyleCnt="0"/>
      <dgm:spPr/>
    </dgm:pt>
    <dgm:pt modelId="{6910C543-807D-4400-BAFD-457003AEC9C1}" type="pres">
      <dgm:prSet presAssocID="{07C1318B-45A9-4E5D-A9DF-85DDB0138FA1}" presName="textRect" presStyleLbl="revTx" presStyleIdx="5" presStyleCnt="7">
        <dgm:presLayoutVars>
          <dgm:chMax val="1"/>
          <dgm:chPref val="1"/>
        </dgm:presLayoutVars>
      </dgm:prSet>
      <dgm:spPr/>
    </dgm:pt>
    <dgm:pt modelId="{B4C2DEFA-1DE3-4226-9255-DF177020A460}" type="pres">
      <dgm:prSet presAssocID="{74006396-3A1F-43A6-895C-96026DE56B09}" presName="sibTrans" presStyleLbl="sibTrans2D1" presStyleIdx="0" presStyleCnt="0"/>
      <dgm:spPr/>
    </dgm:pt>
    <dgm:pt modelId="{03801602-0E12-45F2-83B8-6F02F7E52FBD}" type="pres">
      <dgm:prSet presAssocID="{96005402-ACB6-4289-8DA2-44E5FE8F7D3D}" presName="compNode" presStyleCnt="0"/>
      <dgm:spPr/>
    </dgm:pt>
    <dgm:pt modelId="{832C53B8-DBB8-4096-8FB1-9C35AE85A978}" type="pres">
      <dgm:prSet presAssocID="{96005402-ACB6-4289-8DA2-44E5FE8F7D3D}" presName="iconBgRect" presStyleLbl="bgShp" presStyleIdx="6" presStyleCnt="7"/>
      <dgm:spPr/>
    </dgm:pt>
    <dgm:pt modelId="{55985E4E-9FC7-4ECC-9F09-C657D8F7369B}" type="pres">
      <dgm:prSet presAssocID="{96005402-ACB6-4289-8DA2-44E5FE8F7D3D}"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CRM Customer Insights App"/>
        </a:ext>
      </dgm:extLst>
    </dgm:pt>
    <dgm:pt modelId="{EC3A6F81-6127-4C77-9D22-56C7D73E2718}" type="pres">
      <dgm:prSet presAssocID="{96005402-ACB6-4289-8DA2-44E5FE8F7D3D}" presName="spaceRect" presStyleCnt="0"/>
      <dgm:spPr/>
    </dgm:pt>
    <dgm:pt modelId="{121FA754-C546-4849-B91F-661B95CB4267}" type="pres">
      <dgm:prSet presAssocID="{96005402-ACB6-4289-8DA2-44E5FE8F7D3D}" presName="textRect" presStyleLbl="revTx" presStyleIdx="6" presStyleCnt="7" custScaleX="115264" custScaleY="88784">
        <dgm:presLayoutVars>
          <dgm:chMax val="1"/>
          <dgm:chPref val="1"/>
        </dgm:presLayoutVars>
      </dgm:prSet>
      <dgm:spPr/>
    </dgm:pt>
  </dgm:ptLst>
  <dgm:cxnLst>
    <dgm:cxn modelId="{D835BD0F-4851-492C-93F2-4D61A7122AD8}" srcId="{973A0005-8169-4BEF-B66D-63A6A3379F2D}" destId="{9335458F-09D0-4652-A3FC-5AFBFB190951}" srcOrd="2" destOrd="0" parTransId="{DC4873DD-937D-43A7-97DB-07D786115723}" sibTransId="{8A440C74-3F7B-4B0A-A4BF-6ACBD0BBFD61}"/>
    <dgm:cxn modelId="{D94A0E27-07DD-48B6-A047-F12D9E14B5CA}" type="presOf" srcId="{973A0005-8169-4BEF-B66D-63A6A3379F2D}" destId="{D827EE62-117F-4847-AFEA-CB372B949ED3}" srcOrd="0" destOrd="0" presId="urn:microsoft.com/office/officeart/2018/2/layout/IconCircleList"/>
    <dgm:cxn modelId="{1B4EA029-5965-492E-B958-04E17B4E1E31}" type="presOf" srcId="{B3C714C4-ACED-49D6-A234-B27B16C902C2}" destId="{3E5BBB71-E4AF-45A5-8073-26D310BE9139}" srcOrd="0" destOrd="0" presId="urn:microsoft.com/office/officeart/2018/2/layout/IconCircleList"/>
    <dgm:cxn modelId="{5B28AD35-8878-46D5-90CF-1CDE5338E0BE}" type="presOf" srcId="{96005402-ACB6-4289-8DA2-44E5FE8F7D3D}" destId="{121FA754-C546-4849-B91F-661B95CB4267}" srcOrd="0" destOrd="0" presId="urn:microsoft.com/office/officeart/2018/2/layout/IconCircleList"/>
    <dgm:cxn modelId="{A75D9D3A-214C-4456-B3C7-41E85BCE9DCA}" type="presOf" srcId="{1276695B-6392-4436-B89B-C3863704B307}" destId="{2E927534-6F87-4C31-BFD5-7008A3A7BCD9}" srcOrd="0" destOrd="0" presId="urn:microsoft.com/office/officeart/2018/2/layout/IconCircleList"/>
    <dgm:cxn modelId="{F5E40E6F-D645-457B-8757-58E41D880FEC}" type="presOf" srcId="{335EDA8B-ACE4-484C-BB77-1A47A23C3FAA}" destId="{4FEBC256-7747-4DE0-A7AC-7A22B347DB53}" srcOrd="0" destOrd="0" presId="urn:microsoft.com/office/officeart/2018/2/layout/IconCircleList"/>
    <dgm:cxn modelId="{EA37F088-A846-4914-8D75-9536B3A1C13D}" srcId="{973A0005-8169-4BEF-B66D-63A6A3379F2D}" destId="{6A2FB664-474D-4DD1-95DD-DA39851F419D}" srcOrd="1" destOrd="0" parTransId="{B6A3ECCA-47E1-4F68-8835-FB86C917866A}" sibTransId="{6741C60B-8161-44FE-8EC0-02C0B7C895D8}"/>
    <dgm:cxn modelId="{3B8C208D-A567-4CA8-AA96-1EBA877D1FBF}" type="presOf" srcId="{07C1318B-45A9-4E5D-A9DF-85DDB0138FA1}" destId="{6910C543-807D-4400-BAFD-457003AEC9C1}" srcOrd="0" destOrd="0" presId="urn:microsoft.com/office/officeart/2018/2/layout/IconCircleList"/>
    <dgm:cxn modelId="{7589929E-267E-4064-A255-97BE2E26D80A}" type="presOf" srcId="{74006396-3A1F-43A6-895C-96026DE56B09}" destId="{B4C2DEFA-1DE3-4226-9255-DF177020A460}" srcOrd="0" destOrd="0" presId="urn:microsoft.com/office/officeart/2018/2/layout/IconCircleList"/>
    <dgm:cxn modelId="{409B5DA9-6745-412B-850C-8FF91476CA52}" srcId="{973A0005-8169-4BEF-B66D-63A6A3379F2D}" destId="{96005402-ACB6-4289-8DA2-44E5FE8F7D3D}" srcOrd="6" destOrd="0" parTransId="{2FE67AED-4DC3-49F6-9905-C1A3CF45E11C}" sibTransId="{CD103813-D597-468C-B91F-FBBA4D99916B}"/>
    <dgm:cxn modelId="{C698EEAD-DA22-49FD-BCFD-74EE58646B77}" type="presOf" srcId="{8A440C74-3F7B-4B0A-A4BF-6ACBD0BBFD61}" destId="{87CFF5AD-CE37-41B2-8994-3D198637C22A}" srcOrd="0" destOrd="0" presId="urn:microsoft.com/office/officeart/2018/2/layout/IconCircleList"/>
    <dgm:cxn modelId="{01755DB3-E0F0-4269-99F4-355C555F70C4}" srcId="{973A0005-8169-4BEF-B66D-63A6A3379F2D}" destId="{1276695B-6392-4436-B89B-C3863704B307}" srcOrd="4" destOrd="0" parTransId="{AAD40BEC-7B8A-4B24-A60A-C55A75834DFE}" sibTransId="{7F5B0FAB-AD58-430F-A3DC-CC2CDAC48FD3}"/>
    <dgm:cxn modelId="{091DDCBA-676A-4A78-BB0F-2DE354805D7B}" type="presOf" srcId="{9335458F-09D0-4652-A3FC-5AFBFB190951}" destId="{90CD28BA-90F9-4C50-BFAC-F4CF440E0784}" srcOrd="0" destOrd="0" presId="urn:microsoft.com/office/officeart/2018/2/layout/IconCircleList"/>
    <dgm:cxn modelId="{F22D02BB-A504-4462-90F1-D69FF6DD91B3}" srcId="{973A0005-8169-4BEF-B66D-63A6A3379F2D}" destId="{B3C714C4-ACED-49D6-A234-B27B16C902C2}" srcOrd="3" destOrd="0" parTransId="{A29903AF-97AA-4F78-A737-B2E29DE0EDC6}" sibTransId="{860C8B1D-F34E-4132-AC89-8509135091DB}"/>
    <dgm:cxn modelId="{5B2A22C2-ABE3-460D-84A0-4DCAAC327309}" type="presOf" srcId="{5112E222-5DE7-456C-8CA2-4D9DEB70FC35}" destId="{E4079BAF-BD5D-4FB4-B1AD-04B9ABDFEFCD}" srcOrd="0" destOrd="0" presId="urn:microsoft.com/office/officeart/2018/2/layout/IconCircleList"/>
    <dgm:cxn modelId="{E669F9C9-0206-4687-9700-2FC14D4160BE}" type="presOf" srcId="{6741C60B-8161-44FE-8EC0-02C0B7C895D8}" destId="{3A8B2812-FD4B-4075-ACEE-BD150CD3FB0D}" srcOrd="0" destOrd="0" presId="urn:microsoft.com/office/officeart/2018/2/layout/IconCircleList"/>
    <dgm:cxn modelId="{EF8445CE-88FB-4BEE-A5ED-B1C705845DDD}" srcId="{973A0005-8169-4BEF-B66D-63A6A3379F2D}" destId="{335EDA8B-ACE4-484C-BB77-1A47A23C3FAA}" srcOrd="0" destOrd="0" parTransId="{DB4F52B1-DA80-42C3-AD4A-09DD78374A93}" sibTransId="{5112E222-5DE7-456C-8CA2-4D9DEB70FC35}"/>
    <dgm:cxn modelId="{5F84AFD2-1C9E-4834-9AA3-8D8CB1FB0FCA}" srcId="{973A0005-8169-4BEF-B66D-63A6A3379F2D}" destId="{07C1318B-45A9-4E5D-A9DF-85DDB0138FA1}" srcOrd="5" destOrd="0" parTransId="{4B72ED09-EE14-468D-A801-D02953F904C3}" sibTransId="{74006396-3A1F-43A6-895C-96026DE56B09}"/>
    <dgm:cxn modelId="{ED0D38ED-A8C6-47E1-B737-30485696FED4}" type="presOf" srcId="{860C8B1D-F34E-4132-AC89-8509135091DB}" destId="{DF6A2B9B-CB09-49AD-B65F-965071522F8D}" srcOrd="0" destOrd="0" presId="urn:microsoft.com/office/officeart/2018/2/layout/IconCircleList"/>
    <dgm:cxn modelId="{D88177FC-5165-4D40-8B20-A8FAB1C6A333}" type="presOf" srcId="{6A2FB664-474D-4DD1-95DD-DA39851F419D}" destId="{4E722342-25AA-4632-AB80-ACB014B0161A}" srcOrd="0" destOrd="0" presId="urn:microsoft.com/office/officeart/2018/2/layout/IconCircleList"/>
    <dgm:cxn modelId="{4FFC15FF-6244-41CB-B1EB-DA8FEBBEC628}" type="presOf" srcId="{7F5B0FAB-AD58-430F-A3DC-CC2CDAC48FD3}" destId="{6AB18868-00E3-43EA-B198-3EFF336DA78F}" srcOrd="0" destOrd="0" presId="urn:microsoft.com/office/officeart/2018/2/layout/IconCircleList"/>
    <dgm:cxn modelId="{472631D0-0869-452C-BB9E-A8F1FC5078BA}" type="presParOf" srcId="{D827EE62-117F-4847-AFEA-CB372B949ED3}" destId="{9707A910-BF51-4CB4-8397-60194A192A88}" srcOrd="0" destOrd="0" presId="urn:microsoft.com/office/officeart/2018/2/layout/IconCircleList"/>
    <dgm:cxn modelId="{710AA2C9-0F88-47D3-9994-BBF481C06C81}" type="presParOf" srcId="{9707A910-BF51-4CB4-8397-60194A192A88}" destId="{82C861FB-35A2-400F-BD15-DB3536AEF3B5}" srcOrd="0" destOrd="0" presId="urn:microsoft.com/office/officeart/2018/2/layout/IconCircleList"/>
    <dgm:cxn modelId="{21E92285-2212-46B3-B95A-C1B6D5597440}" type="presParOf" srcId="{82C861FB-35A2-400F-BD15-DB3536AEF3B5}" destId="{BB77F39D-0642-49F4-AE38-FEB5C37CCC5E}" srcOrd="0" destOrd="0" presId="urn:microsoft.com/office/officeart/2018/2/layout/IconCircleList"/>
    <dgm:cxn modelId="{5A87C614-FEC0-4821-A1BD-5DD0E8BA96CB}" type="presParOf" srcId="{82C861FB-35A2-400F-BD15-DB3536AEF3B5}" destId="{C35953F7-E2F3-4B13-8FA6-0AAADF4D57E6}" srcOrd="1" destOrd="0" presId="urn:microsoft.com/office/officeart/2018/2/layout/IconCircleList"/>
    <dgm:cxn modelId="{235A310A-8D89-4666-AED4-402B4718F3FA}" type="presParOf" srcId="{82C861FB-35A2-400F-BD15-DB3536AEF3B5}" destId="{2B45360D-BBD7-4FCC-9067-D6C2705557ED}" srcOrd="2" destOrd="0" presId="urn:microsoft.com/office/officeart/2018/2/layout/IconCircleList"/>
    <dgm:cxn modelId="{F05797E5-FA54-4542-A163-9A0FD260447D}" type="presParOf" srcId="{82C861FB-35A2-400F-BD15-DB3536AEF3B5}" destId="{4FEBC256-7747-4DE0-A7AC-7A22B347DB53}" srcOrd="3" destOrd="0" presId="urn:microsoft.com/office/officeart/2018/2/layout/IconCircleList"/>
    <dgm:cxn modelId="{FEEFA8DB-E725-4E30-B696-D5E023829F59}" type="presParOf" srcId="{9707A910-BF51-4CB4-8397-60194A192A88}" destId="{E4079BAF-BD5D-4FB4-B1AD-04B9ABDFEFCD}" srcOrd="1" destOrd="0" presId="urn:microsoft.com/office/officeart/2018/2/layout/IconCircleList"/>
    <dgm:cxn modelId="{A681F3A0-0FFB-435C-825F-8B79BCA981C4}" type="presParOf" srcId="{9707A910-BF51-4CB4-8397-60194A192A88}" destId="{1DA880E6-BB97-46D5-8E5E-1EDA3BC6E548}" srcOrd="2" destOrd="0" presId="urn:microsoft.com/office/officeart/2018/2/layout/IconCircleList"/>
    <dgm:cxn modelId="{3196A88A-0936-4B8F-A191-2B965665722C}" type="presParOf" srcId="{1DA880E6-BB97-46D5-8E5E-1EDA3BC6E548}" destId="{8B8C0392-2F68-4E11-86FB-CFE9A03953CA}" srcOrd="0" destOrd="0" presId="urn:microsoft.com/office/officeart/2018/2/layout/IconCircleList"/>
    <dgm:cxn modelId="{00844681-7BC5-422E-B2B5-726F7DB0A3D8}" type="presParOf" srcId="{1DA880E6-BB97-46D5-8E5E-1EDA3BC6E548}" destId="{D9B1EC6C-EBBA-4D50-9F80-55227215A1AD}" srcOrd="1" destOrd="0" presId="urn:microsoft.com/office/officeart/2018/2/layout/IconCircleList"/>
    <dgm:cxn modelId="{DD8117ED-C71D-4C25-986B-083AC71E3C1B}" type="presParOf" srcId="{1DA880E6-BB97-46D5-8E5E-1EDA3BC6E548}" destId="{701C14C4-A85C-4908-9BEC-E4F641B47D6D}" srcOrd="2" destOrd="0" presId="urn:microsoft.com/office/officeart/2018/2/layout/IconCircleList"/>
    <dgm:cxn modelId="{82BA2DCD-9DF2-44CB-87CC-B9D37B4BAB40}" type="presParOf" srcId="{1DA880E6-BB97-46D5-8E5E-1EDA3BC6E548}" destId="{4E722342-25AA-4632-AB80-ACB014B0161A}" srcOrd="3" destOrd="0" presId="urn:microsoft.com/office/officeart/2018/2/layout/IconCircleList"/>
    <dgm:cxn modelId="{ABAD44D4-3700-4CE5-B770-AE0BBE04D6C5}" type="presParOf" srcId="{9707A910-BF51-4CB4-8397-60194A192A88}" destId="{3A8B2812-FD4B-4075-ACEE-BD150CD3FB0D}" srcOrd="3" destOrd="0" presId="urn:microsoft.com/office/officeart/2018/2/layout/IconCircleList"/>
    <dgm:cxn modelId="{D7B40431-68B0-467F-AAA5-E98494E0BA2D}" type="presParOf" srcId="{9707A910-BF51-4CB4-8397-60194A192A88}" destId="{5D81E783-3836-4C6D-9C61-B59E401AFFB3}" srcOrd="4" destOrd="0" presId="urn:microsoft.com/office/officeart/2018/2/layout/IconCircleList"/>
    <dgm:cxn modelId="{B8FB61C5-CA7B-4D2B-98EC-805E6FEA422A}" type="presParOf" srcId="{5D81E783-3836-4C6D-9C61-B59E401AFFB3}" destId="{3A0E717E-7AA2-4BE6-B5E4-7E8728A576D3}" srcOrd="0" destOrd="0" presId="urn:microsoft.com/office/officeart/2018/2/layout/IconCircleList"/>
    <dgm:cxn modelId="{E6F3186C-DAFC-4B2C-A37A-9C5F66163A73}" type="presParOf" srcId="{5D81E783-3836-4C6D-9C61-B59E401AFFB3}" destId="{4061BD77-5D65-437D-A969-88214D2F3B62}" srcOrd="1" destOrd="0" presId="urn:microsoft.com/office/officeart/2018/2/layout/IconCircleList"/>
    <dgm:cxn modelId="{DD03A501-5EE3-443A-A9B3-AF1A9034BD46}" type="presParOf" srcId="{5D81E783-3836-4C6D-9C61-B59E401AFFB3}" destId="{20776CC1-D778-43B8-97AC-2D781B9287BF}" srcOrd="2" destOrd="0" presId="urn:microsoft.com/office/officeart/2018/2/layout/IconCircleList"/>
    <dgm:cxn modelId="{889B4A5C-DCCB-46CC-B61F-1BB699D0E5BC}" type="presParOf" srcId="{5D81E783-3836-4C6D-9C61-B59E401AFFB3}" destId="{90CD28BA-90F9-4C50-BFAC-F4CF440E0784}" srcOrd="3" destOrd="0" presId="urn:microsoft.com/office/officeart/2018/2/layout/IconCircleList"/>
    <dgm:cxn modelId="{85B15A92-67E4-4624-9589-FD90A88F8073}" type="presParOf" srcId="{9707A910-BF51-4CB4-8397-60194A192A88}" destId="{87CFF5AD-CE37-41B2-8994-3D198637C22A}" srcOrd="5" destOrd="0" presId="urn:microsoft.com/office/officeart/2018/2/layout/IconCircleList"/>
    <dgm:cxn modelId="{14048349-9368-4ADF-BC74-9AC1E25F2EA1}" type="presParOf" srcId="{9707A910-BF51-4CB4-8397-60194A192A88}" destId="{909E2B67-F960-411D-97D8-A21860F71B8E}" srcOrd="6" destOrd="0" presId="urn:microsoft.com/office/officeart/2018/2/layout/IconCircleList"/>
    <dgm:cxn modelId="{0A05157C-F100-413D-9A40-752A65481B2C}" type="presParOf" srcId="{909E2B67-F960-411D-97D8-A21860F71B8E}" destId="{68F1C750-2DAF-4105-BCC8-E63BC97F7C77}" srcOrd="0" destOrd="0" presId="urn:microsoft.com/office/officeart/2018/2/layout/IconCircleList"/>
    <dgm:cxn modelId="{8B443101-04B5-45D9-912F-644447B61323}" type="presParOf" srcId="{909E2B67-F960-411D-97D8-A21860F71B8E}" destId="{E6E78DDA-A93B-4855-9601-FC674975B17A}" srcOrd="1" destOrd="0" presId="urn:microsoft.com/office/officeart/2018/2/layout/IconCircleList"/>
    <dgm:cxn modelId="{792959D3-08B9-43A6-BC65-E36311D3DB6A}" type="presParOf" srcId="{909E2B67-F960-411D-97D8-A21860F71B8E}" destId="{5BB6FFA3-6940-4579-BC77-BF5873C07799}" srcOrd="2" destOrd="0" presId="urn:microsoft.com/office/officeart/2018/2/layout/IconCircleList"/>
    <dgm:cxn modelId="{6ECE197D-2FA2-44B9-A4B4-1CA0E0BB502B}" type="presParOf" srcId="{909E2B67-F960-411D-97D8-A21860F71B8E}" destId="{3E5BBB71-E4AF-45A5-8073-26D310BE9139}" srcOrd="3" destOrd="0" presId="urn:microsoft.com/office/officeart/2018/2/layout/IconCircleList"/>
    <dgm:cxn modelId="{0871A39C-18E7-45BC-A955-6D4FF59BB83C}" type="presParOf" srcId="{9707A910-BF51-4CB4-8397-60194A192A88}" destId="{DF6A2B9B-CB09-49AD-B65F-965071522F8D}" srcOrd="7" destOrd="0" presId="urn:microsoft.com/office/officeart/2018/2/layout/IconCircleList"/>
    <dgm:cxn modelId="{6208A3F0-B418-4F8B-902E-40BD63C07B16}" type="presParOf" srcId="{9707A910-BF51-4CB4-8397-60194A192A88}" destId="{F8364E92-CA97-4029-A4EF-48A4E6046D9D}" srcOrd="8" destOrd="0" presId="urn:microsoft.com/office/officeart/2018/2/layout/IconCircleList"/>
    <dgm:cxn modelId="{B349DA7E-FC1C-44B6-9BC1-A5BF87378335}" type="presParOf" srcId="{F8364E92-CA97-4029-A4EF-48A4E6046D9D}" destId="{CBFFB231-2442-4B97-9194-BB75C119AE94}" srcOrd="0" destOrd="0" presId="urn:microsoft.com/office/officeart/2018/2/layout/IconCircleList"/>
    <dgm:cxn modelId="{54892495-4072-4C7C-89E0-697986F20EEB}" type="presParOf" srcId="{F8364E92-CA97-4029-A4EF-48A4E6046D9D}" destId="{09359BD7-5777-4FBE-9E8C-7A4906362937}" srcOrd="1" destOrd="0" presId="urn:microsoft.com/office/officeart/2018/2/layout/IconCircleList"/>
    <dgm:cxn modelId="{D5D605A7-3CA6-44FD-9A13-FBF2A8E165C0}" type="presParOf" srcId="{F8364E92-CA97-4029-A4EF-48A4E6046D9D}" destId="{10ED7AB8-120A-423E-A824-7BE32C1A63A7}" srcOrd="2" destOrd="0" presId="urn:microsoft.com/office/officeart/2018/2/layout/IconCircleList"/>
    <dgm:cxn modelId="{5ECD59E4-0DC1-4AE8-A4BF-6BAFBA9EE9FE}" type="presParOf" srcId="{F8364E92-CA97-4029-A4EF-48A4E6046D9D}" destId="{2E927534-6F87-4C31-BFD5-7008A3A7BCD9}" srcOrd="3" destOrd="0" presId="urn:microsoft.com/office/officeart/2018/2/layout/IconCircleList"/>
    <dgm:cxn modelId="{4454E6AD-8887-41F3-8604-6CB513DC362B}" type="presParOf" srcId="{9707A910-BF51-4CB4-8397-60194A192A88}" destId="{6AB18868-00E3-43EA-B198-3EFF336DA78F}" srcOrd="9" destOrd="0" presId="urn:microsoft.com/office/officeart/2018/2/layout/IconCircleList"/>
    <dgm:cxn modelId="{192A8953-D325-40DC-8CB0-567F8B0C965D}" type="presParOf" srcId="{9707A910-BF51-4CB4-8397-60194A192A88}" destId="{6E4420D9-023D-469C-BA61-3B7CA83596EC}" srcOrd="10" destOrd="0" presId="urn:microsoft.com/office/officeart/2018/2/layout/IconCircleList"/>
    <dgm:cxn modelId="{73F54082-6F0B-4446-BE9B-59E1E7B23C5F}" type="presParOf" srcId="{6E4420D9-023D-469C-BA61-3B7CA83596EC}" destId="{132C0638-3A12-4F8B-BD16-16D41F0A68B3}" srcOrd="0" destOrd="0" presId="urn:microsoft.com/office/officeart/2018/2/layout/IconCircleList"/>
    <dgm:cxn modelId="{548B910F-1306-4F3D-8F85-358EC76794C0}" type="presParOf" srcId="{6E4420D9-023D-469C-BA61-3B7CA83596EC}" destId="{127733B2-9DE5-4C10-AECA-8EF058084DA6}" srcOrd="1" destOrd="0" presId="urn:microsoft.com/office/officeart/2018/2/layout/IconCircleList"/>
    <dgm:cxn modelId="{08A44A25-627C-40A7-884A-7A6378A0FAF7}" type="presParOf" srcId="{6E4420D9-023D-469C-BA61-3B7CA83596EC}" destId="{3D535206-63DD-42DD-AF7B-490D40066F43}" srcOrd="2" destOrd="0" presId="urn:microsoft.com/office/officeart/2018/2/layout/IconCircleList"/>
    <dgm:cxn modelId="{EBD5D5DD-1344-42D5-ADCA-D8A779CB222F}" type="presParOf" srcId="{6E4420D9-023D-469C-BA61-3B7CA83596EC}" destId="{6910C543-807D-4400-BAFD-457003AEC9C1}" srcOrd="3" destOrd="0" presId="urn:microsoft.com/office/officeart/2018/2/layout/IconCircleList"/>
    <dgm:cxn modelId="{2A953E9C-AC80-404D-A9F0-86F7A7924B44}" type="presParOf" srcId="{9707A910-BF51-4CB4-8397-60194A192A88}" destId="{B4C2DEFA-1DE3-4226-9255-DF177020A460}" srcOrd="11" destOrd="0" presId="urn:microsoft.com/office/officeart/2018/2/layout/IconCircleList"/>
    <dgm:cxn modelId="{40800A75-57AF-4069-AE20-F74FDB72AF73}" type="presParOf" srcId="{9707A910-BF51-4CB4-8397-60194A192A88}" destId="{03801602-0E12-45F2-83B8-6F02F7E52FBD}" srcOrd="12" destOrd="0" presId="urn:microsoft.com/office/officeart/2018/2/layout/IconCircleList"/>
    <dgm:cxn modelId="{8799FECF-0264-4F61-96D3-8BF6CEE8B6E3}" type="presParOf" srcId="{03801602-0E12-45F2-83B8-6F02F7E52FBD}" destId="{832C53B8-DBB8-4096-8FB1-9C35AE85A978}" srcOrd="0" destOrd="0" presId="urn:microsoft.com/office/officeart/2018/2/layout/IconCircleList"/>
    <dgm:cxn modelId="{845B7E08-D72C-4C56-AA8E-A09C33C3FF16}" type="presParOf" srcId="{03801602-0E12-45F2-83B8-6F02F7E52FBD}" destId="{55985E4E-9FC7-4ECC-9F09-C657D8F7369B}" srcOrd="1" destOrd="0" presId="urn:microsoft.com/office/officeart/2018/2/layout/IconCircleList"/>
    <dgm:cxn modelId="{F9ECF7A6-2964-4036-B6CC-4AFF5DB37163}" type="presParOf" srcId="{03801602-0E12-45F2-83B8-6F02F7E52FBD}" destId="{EC3A6F81-6127-4C77-9D22-56C7D73E2718}" srcOrd="2" destOrd="0" presId="urn:microsoft.com/office/officeart/2018/2/layout/IconCircleList"/>
    <dgm:cxn modelId="{B0C5784A-3D22-45D8-A18C-C13F2C5824EB}" type="presParOf" srcId="{03801602-0E12-45F2-83B8-6F02F7E52FBD}" destId="{121FA754-C546-4849-B91F-661B95CB4267}"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D40183-3DBA-4E9E-8F10-570A1602044C}"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5DD0ED4D-3323-4EF1-B8CD-E0E4B1DA7BDA}">
      <dgm:prSet/>
      <dgm:spPr/>
      <dgm:t>
        <a:bodyPr/>
        <a:lstStyle/>
        <a:p>
          <a:r>
            <a:rPr lang="en-IN" dirty="0"/>
            <a:t>Delhi has high average rating but its revenue lags. To address this, it's recommended to implement targeted marketing campaigns to attract more visitors and optimize pricing strategies to boost overall revenue.</a:t>
          </a:r>
          <a:endParaRPr lang="en-US" dirty="0"/>
        </a:p>
      </dgm:t>
    </dgm:pt>
    <dgm:pt modelId="{E54B2A99-4CC0-4D0F-BB02-6CC2B4605B91}" type="parTrans" cxnId="{07B4010E-57DE-4B95-8CE7-6F962E631C48}">
      <dgm:prSet/>
      <dgm:spPr/>
      <dgm:t>
        <a:bodyPr/>
        <a:lstStyle/>
        <a:p>
          <a:endParaRPr lang="en-US"/>
        </a:p>
      </dgm:t>
    </dgm:pt>
    <dgm:pt modelId="{A2E737A4-2E9A-498F-A07C-D3A5CC7B9DD6}" type="sibTrans" cxnId="{07B4010E-57DE-4B95-8CE7-6F962E631C48}">
      <dgm:prSet/>
      <dgm:spPr/>
      <dgm:t>
        <a:bodyPr/>
        <a:lstStyle/>
        <a:p>
          <a:endParaRPr lang="en-US"/>
        </a:p>
      </dgm:t>
    </dgm:pt>
    <dgm:pt modelId="{1D3707D3-12DE-4CCE-AFFE-C3839E47EA51}">
      <dgm:prSet/>
      <dgm:spPr/>
      <dgm:t>
        <a:bodyPr/>
        <a:lstStyle/>
        <a:p>
          <a:r>
            <a:rPr lang="en-IN" dirty="0"/>
            <a:t>Despite sharing similar average ratings with other room classes, Presidential and Standard rooms generate lower revenue. To address this, it's recommended to review pricing strategies and focus on enhancing the customer experience to optimize revenue from these room types.</a:t>
          </a:r>
          <a:endParaRPr lang="en-US" dirty="0"/>
        </a:p>
      </dgm:t>
    </dgm:pt>
    <dgm:pt modelId="{B43A921E-10EC-4402-8612-2F2B7C09AF67}" type="parTrans" cxnId="{617631F0-E4E0-4132-ACE6-B7DD08A3414B}">
      <dgm:prSet/>
      <dgm:spPr/>
      <dgm:t>
        <a:bodyPr/>
        <a:lstStyle/>
        <a:p>
          <a:endParaRPr lang="en-US"/>
        </a:p>
      </dgm:t>
    </dgm:pt>
    <dgm:pt modelId="{310B04E4-CA16-4F85-97B3-31D806C6E99A}" type="sibTrans" cxnId="{617631F0-E4E0-4132-ACE6-B7DD08A3414B}">
      <dgm:prSet/>
      <dgm:spPr/>
      <dgm:t>
        <a:bodyPr/>
        <a:lstStyle/>
        <a:p>
          <a:endParaRPr lang="en-US"/>
        </a:p>
      </dgm:t>
    </dgm:pt>
    <dgm:pt modelId="{F25B31C2-CDB9-462E-A39F-FA3D91B208D2}">
      <dgm:prSet/>
      <dgm:spPr/>
      <dgm:t>
        <a:bodyPr/>
        <a:lstStyle/>
        <a:p>
          <a:r>
            <a:rPr lang="en-IN" dirty="0"/>
            <a:t>Bangalore's revenue is strong, but its average rating is quite low. To improve this, focus on enhancing customer experience and service quality. Implementing facility upgrades and a robust feedback mechanism will help boost overall satisfaction.</a:t>
          </a:r>
          <a:endParaRPr lang="en-US" dirty="0"/>
        </a:p>
      </dgm:t>
    </dgm:pt>
    <dgm:pt modelId="{D19FECE2-537D-4B20-BDF0-7DE8B692C6D4}" type="parTrans" cxnId="{9BC33CE8-3AA9-4C01-AEA3-0BB6FE2A1400}">
      <dgm:prSet/>
      <dgm:spPr/>
      <dgm:t>
        <a:bodyPr/>
        <a:lstStyle/>
        <a:p>
          <a:endParaRPr lang="en-US"/>
        </a:p>
      </dgm:t>
    </dgm:pt>
    <dgm:pt modelId="{4F14F61C-A40A-4FE3-AF10-E2A2CD416F54}" type="sibTrans" cxnId="{9BC33CE8-3AA9-4C01-AEA3-0BB6FE2A1400}">
      <dgm:prSet/>
      <dgm:spPr/>
      <dgm:t>
        <a:bodyPr/>
        <a:lstStyle/>
        <a:p>
          <a:endParaRPr lang="en-US"/>
        </a:p>
      </dgm:t>
    </dgm:pt>
    <dgm:pt modelId="{8A356963-60C5-44A2-9712-1E15208DC8AF}">
      <dgm:prSet/>
      <dgm:spPr/>
      <dgm:t>
        <a:bodyPr/>
        <a:lstStyle/>
        <a:p>
          <a:r>
            <a:rPr lang="en-IN" dirty="0"/>
            <a:t>Despite having similar average ratings, business hotels are generating less revenue than luxury hotels. To address this, it’s essential to upgrade amenities, improve service quality, and implement targeted changes to enhance the overall guest experience at business hotels. These adjustments could help bridge the revenue gap.</a:t>
          </a:r>
          <a:endParaRPr lang="en-US" dirty="0"/>
        </a:p>
      </dgm:t>
    </dgm:pt>
    <dgm:pt modelId="{5E509882-8E04-4B56-85EC-23767E61F53D}" type="parTrans" cxnId="{8DA5385B-9F5B-42F7-AF9C-C9109054E8EC}">
      <dgm:prSet/>
      <dgm:spPr/>
      <dgm:t>
        <a:bodyPr/>
        <a:lstStyle/>
        <a:p>
          <a:endParaRPr lang="en-US"/>
        </a:p>
      </dgm:t>
    </dgm:pt>
    <dgm:pt modelId="{F07FFA47-7D7D-4F1F-AAF5-CEBF29B54E9B}" type="sibTrans" cxnId="{8DA5385B-9F5B-42F7-AF9C-C9109054E8EC}">
      <dgm:prSet/>
      <dgm:spPr/>
      <dgm:t>
        <a:bodyPr/>
        <a:lstStyle/>
        <a:p>
          <a:endParaRPr lang="en-US"/>
        </a:p>
      </dgm:t>
    </dgm:pt>
    <dgm:pt modelId="{ADCDD407-4106-DC47-B2E0-50FD7F4C240D}" type="pres">
      <dgm:prSet presAssocID="{98D40183-3DBA-4E9E-8F10-570A1602044C}" presName="linear" presStyleCnt="0">
        <dgm:presLayoutVars>
          <dgm:animLvl val="lvl"/>
          <dgm:resizeHandles val="exact"/>
        </dgm:presLayoutVars>
      </dgm:prSet>
      <dgm:spPr/>
    </dgm:pt>
    <dgm:pt modelId="{FB632801-B8FC-7A4E-B28B-EF26C43DBF9C}" type="pres">
      <dgm:prSet presAssocID="{5DD0ED4D-3323-4EF1-B8CD-E0E4B1DA7BDA}" presName="parentText" presStyleLbl="node1" presStyleIdx="0" presStyleCnt="4">
        <dgm:presLayoutVars>
          <dgm:chMax val="0"/>
          <dgm:bulletEnabled val="1"/>
        </dgm:presLayoutVars>
      </dgm:prSet>
      <dgm:spPr/>
    </dgm:pt>
    <dgm:pt modelId="{3D709D09-9B9F-8A40-9F03-A8A06BC72D0F}" type="pres">
      <dgm:prSet presAssocID="{A2E737A4-2E9A-498F-A07C-D3A5CC7B9DD6}" presName="spacer" presStyleCnt="0"/>
      <dgm:spPr/>
    </dgm:pt>
    <dgm:pt modelId="{18ADA155-41A0-A148-BDB7-969057391F2F}" type="pres">
      <dgm:prSet presAssocID="{1D3707D3-12DE-4CCE-AFFE-C3839E47EA51}" presName="parentText" presStyleLbl="node1" presStyleIdx="1" presStyleCnt="4">
        <dgm:presLayoutVars>
          <dgm:chMax val="0"/>
          <dgm:bulletEnabled val="1"/>
        </dgm:presLayoutVars>
      </dgm:prSet>
      <dgm:spPr/>
    </dgm:pt>
    <dgm:pt modelId="{75039D1D-F474-924E-9217-3D6DF0E5145A}" type="pres">
      <dgm:prSet presAssocID="{310B04E4-CA16-4F85-97B3-31D806C6E99A}" presName="spacer" presStyleCnt="0"/>
      <dgm:spPr/>
    </dgm:pt>
    <dgm:pt modelId="{FFAAC58F-D5C9-244C-BD90-156558030145}" type="pres">
      <dgm:prSet presAssocID="{F25B31C2-CDB9-462E-A39F-FA3D91B208D2}" presName="parentText" presStyleLbl="node1" presStyleIdx="2" presStyleCnt="4">
        <dgm:presLayoutVars>
          <dgm:chMax val="0"/>
          <dgm:bulletEnabled val="1"/>
        </dgm:presLayoutVars>
      </dgm:prSet>
      <dgm:spPr/>
    </dgm:pt>
    <dgm:pt modelId="{682CC9DC-02EC-5345-88B0-705B92E3E2C8}" type="pres">
      <dgm:prSet presAssocID="{4F14F61C-A40A-4FE3-AF10-E2A2CD416F54}" presName="spacer" presStyleCnt="0"/>
      <dgm:spPr/>
    </dgm:pt>
    <dgm:pt modelId="{2B2C25C9-15D3-2C47-9AB0-5BAFFA77ECD0}" type="pres">
      <dgm:prSet presAssocID="{8A356963-60C5-44A2-9712-1E15208DC8AF}" presName="parentText" presStyleLbl="node1" presStyleIdx="3" presStyleCnt="4">
        <dgm:presLayoutVars>
          <dgm:chMax val="0"/>
          <dgm:bulletEnabled val="1"/>
        </dgm:presLayoutVars>
      </dgm:prSet>
      <dgm:spPr/>
    </dgm:pt>
  </dgm:ptLst>
  <dgm:cxnLst>
    <dgm:cxn modelId="{07B4010E-57DE-4B95-8CE7-6F962E631C48}" srcId="{98D40183-3DBA-4E9E-8F10-570A1602044C}" destId="{5DD0ED4D-3323-4EF1-B8CD-E0E4B1DA7BDA}" srcOrd="0" destOrd="0" parTransId="{E54B2A99-4CC0-4D0F-BB02-6CC2B4605B91}" sibTransId="{A2E737A4-2E9A-498F-A07C-D3A5CC7B9DD6}"/>
    <dgm:cxn modelId="{47772C16-B9E4-EC4C-9A0D-9A48922090CD}" type="presOf" srcId="{1D3707D3-12DE-4CCE-AFFE-C3839E47EA51}" destId="{18ADA155-41A0-A148-BDB7-969057391F2F}" srcOrd="0" destOrd="0" presId="urn:microsoft.com/office/officeart/2005/8/layout/vList2"/>
    <dgm:cxn modelId="{298E9723-8B42-BF4B-A30B-5F90F7523774}" type="presOf" srcId="{F25B31C2-CDB9-462E-A39F-FA3D91B208D2}" destId="{FFAAC58F-D5C9-244C-BD90-156558030145}" srcOrd="0" destOrd="0" presId="urn:microsoft.com/office/officeart/2005/8/layout/vList2"/>
    <dgm:cxn modelId="{8DA5385B-9F5B-42F7-AF9C-C9109054E8EC}" srcId="{98D40183-3DBA-4E9E-8F10-570A1602044C}" destId="{8A356963-60C5-44A2-9712-1E15208DC8AF}" srcOrd="3" destOrd="0" parTransId="{5E509882-8E04-4B56-85EC-23767E61F53D}" sibTransId="{F07FFA47-7D7D-4F1F-AAF5-CEBF29B54E9B}"/>
    <dgm:cxn modelId="{8DB02643-1E59-0843-8C58-521B2D0948DD}" type="presOf" srcId="{8A356963-60C5-44A2-9712-1E15208DC8AF}" destId="{2B2C25C9-15D3-2C47-9AB0-5BAFFA77ECD0}" srcOrd="0" destOrd="0" presId="urn:microsoft.com/office/officeart/2005/8/layout/vList2"/>
    <dgm:cxn modelId="{EA96EA65-DC0D-7C4D-BFCB-DD8B20CDD543}" type="presOf" srcId="{98D40183-3DBA-4E9E-8F10-570A1602044C}" destId="{ADCDD407-4106-DC47-B2E0-50FD7F4C240D}" srcOrd="0" destOrd="0" presId="urn:microsoft.com/office/officeart/2005/8/layout/vList2"/>
    <dgm:cxn modelId="{6AF1ACCA-A5E7-894B-AB6A-5E1E107CBCD2}" type="presOf" srcId="{5DD0ED4D-3323-4EF1-B8CD-E0E4B1DA7BDA}" destId="{FB632801-B8FC-7A4E-B28B-EF26C43DBF9C}" srcOrd="0" destOrd="0" presId="urn:microsoft.com/office/officeart/2005/8/layout/vList2"/>
    <dgm:cxn modelId="{9BC33CE8-3AA9-4C01-AEA3-0BB6FE2A1400}" srcId="{98D40183-3DBA-4E9E-8F10-570A1602044C}" destId="{F25B31C2-CDB9-462E-A39F-FA3D91B208D2}" srcOrd="2" destOrd="0" parTransId="{D19FECE2-537D-4B20-BDF0-7DE8B692C6D4}" sibTransId="{4F14F61C-A40A-4FE3-AF10-E2A2CD416F54}"/>
    <dgm:cxn modelId="{617631F0-E4E0-4132-ACE6-B7DD08A3414B}" srcId="{98D40183-3DBA-4E9E-8F10-570A1602044C}" destId="{1D3707D3-12DE-4CCE-AFFE-C3839E47EA51}" srcOrd="1" destOrd="0" parTransId="{B43A921E-10EC-4402-8612-2F2B7C09AF67}" sibTransId="{310B04E4-CA16-4F85-97B3-31D806C6E99A}"/>
    <dgm:cxn modelId="{F0B5284E-E6B6-5649-B29D-B70DB8FC7F75}" type="presParOf" srcId="{ADCDD407-4106-DC47-B2E0-50FD7F4C240D}" destId="{FB632801-B8FC-7A4E-B28B-EF26C43DBF9C}" srcOrd="0" destOrd="0" presId="urn:microsoft.com/office/officeart/2005/8/layout/vList2"/>
    <dgm:cxn modelId="{044150E6-D1BE-C84D-89EC-C7BD2F0BFC60}" type="presParOf" srcId="{ADCDD407-4106-DC47-B2E0-50FD7F4C240D}" destId="{3D709D09-9B9F-8A40-9F03-A8A06BC72D0F}" srcOrd="1" destOrd="0" presId="urn:microsoft.com/office/officeart/2005/8/layout/vList2"/>
    <dgm:cxn modelId="{1366F625-F3E1-E54E-8611-02DEE4AF1CA8}" type="presParOf" srcId="{ADCDD407-4106-DC47-B2E0-50FD7F4C240D}" destId="{18ADA155-41A0-A148-BDB7-969057391F2F}" srcOrd="2" destOrd="0" presId="urn:microsoft.com/office/officeart/2005/8/layout/vList2"/>
    <dgm:cxn modelId="{BB6AC14D-0AF2-9243-B082-10AD95435C60}" type="presParOf" srcId="{ADCDD407-4106-DC47-B2E0-50FD7F4C240D}" destId="{75039D1D-F474-924E-9217-3D6DF0E5145A}" srcOrd="3" destOrd="0" presId="urn:microsoft.com/office/officeart/2005/8/layout/vList2"/>
    <dgm:cxn modelId="{09B5455F-0940-E149-B90A-67C419E86212}" type="presParOf" srcId="{ADCDD407-4106-DC47-B2E0-50FD7F4C240D}" destId="{FFAAC58F-D5C9-244C-BD90-156558030145}" srcOrd="4" destOrd="0" presId="urn:microsoft.com/office/officeart/2005/8/layout/vList2"/>
    <dgm:cxn modelId="{7DE99204-AAE7-4848-8D2E-165867F172ED}" type="presParOf" srcId="{ADCDD407-4106-DC47-B2E0-50FD7F4C240D}" destId="{682CC9DC-02EC-5345-88B0-705B92E3E2C8}" srcOrd="5" destOrd="0" presId="urn:microsoft.com/office/officeart/2005/8/layout/vList2"/>
    <dgm:cxn modelId="{FEAD2A97-5CBB-C444-AE59-268C9CF45948}" type="presParOf" srcId="{ADCDD407-4106-DC47-B2E0-50FD7F4C240D}" destId="{2B2C25C9-15D3-2C47-9AB0-5BAFFA77ECD0}"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77F39D-0642-49F4-AE38-FEB5C37CCC5E}">
      <dsp:nvSpPr>
        <dsp:cNvPr id="0" name=""/>
        <dsp:cNvSpPr/>
      </dsp:nvSpPr>
      <dsp:spPr>
        <a:xfrm>
          <a:off x="2016" y="311724"/>
          <a:ext cx="567590" cy="56759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5953F7-E2F3-4B13-8FA6-0AAADF4D57E6}">
      <dsp:nvSpPr>
        <dsp:cNvPr id="0" name=""/>
        <dsp:cNvSpPr/>
      </dsp:nvSpPr>
      <dsp:spPr>
        <a:xfrm>
          <a:off x="121210" y="430918"/>
          <a:ext cx="329202" cy="3292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EBC256-7747-4DE0-A7AC-7A22B347DB53}">
      <dsp:nvSpPr>
        <dsp:cNvPr id="0" name=""/>
        <dsp:cNvSpPr/>
      </dsp:nvSpPr>
      <dsp:spPr>
        <a:xfrm>
          <a:off x="691234" y="311724"/>
          <a:ext cx="1337892" cy="567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a:t>COMPANY OVERVIEW</a:t>
          </a:r>
          <a:endParaRPr lang="en-US" sz="1100" kern="1200"/>
        </a:p>
      </dsp:txBody>
      <dsp:txXfrm>
        <a:off x="691234" y="311724"/>
        <a:ext cx="1337892" cy="567590"/>
      </dsp:txXfrm>
    </dsp:sp>
    <dsp:sp modelId="{8B8C0392-2F68-4E11-86FB-CFE9A03953CA}">
      <dsp:nvSpPr>
        <dsp:cNvPr id="0" name=""/>
        <dsp:cNvSpPr/>
      </dsp:nvSpPr>
      <dsp:spPr>
        <a:xfrm>
          <a:off x="2262243" y="311724"/>
          <a:ext cx="567590" cy="56759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B1EC6C-EBBA-4D50-9F80-55227215A1AD}">
      <dsp:nvSpPr>
        <dsp:cNvPr id="0" name=""/>
        <dsp:cNvSpPr/>
      </dsp:nvSpPr>
      <dsp:spPr>
        <a:xfrm>
          <a:off x="2381437" y="430918"/>
          <a:ext cx="329202" cy="3292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E722342-25AA-4632-AB80-ACB014B0161A}">
      <dsp:nvSpPr>
        <dsp:cNvPr id="0" name=""/>
        <dsp:cNvSpPr/>
      </dsp:nvSpPr>
      <dsp:spPr>
        <a:xfrm>
          <a:off x="2951461" y="311724"/>
          <a:ext cx="1337892" cy="567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a:t>BUSINESS MODEL</a:t>
          </a:r>
          <a:endParaRPr lang="en-US" sz="1100" kern="1200"/>
        </a:p>
      </dsp:txBody>
      <dsp:txXfrm>
        <a:off x="2951461" y="311724"/>
        <a:ext cx="1337892" cy="567590"/>
      </dsp:txXfrm>
    </dsp:sp>
    <dsp:sp modelId="{3A0E717E-7AA2-4BE6-B5E4-7E8728A576D3}">
      <dsp:nvSpPr>
        <dsp:cNvPr id="0" name=""/>
        <dsp:cNvSpPr/>
      </dsp:nvSpPr>
      <dsp:spPr>
        <a:xfrm>
          <a:off x="4522470" y="311724"/>
          <a:ext cx="567590" cy="56759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61BD77-5D65-437D-A969-88214D2F3B62}">
      <dsp:nvSpPr>
        <dsp:cNvPr id="0" name=""/>
        <dsp:cNvSpPr/>
      </dsp:nvSpPr>
      <dsp:spPr>
        <a:xfrm>
          <a:off x="4641664" y="430918"/>
          <a:ext cx="329202" cy="3292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CD28BA-90F9-4C50-BFAC-F4CF440E0784}">
      <dsp:nvSpPr>
        <dsp:cNvPr id="0" name=""/>
        <dsp:cNvSpPr/>
      </dsp:nvSpPr>
      <dsp:spPr>
        <a:xfrm>
          <a:off x="5211687" y="311724"/>
          <a:ext cx="1337892" cy="567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a:t>PROBLEM STATEMENT</a:t>
          </a:r>
          <a:endParaRPr lang="en-US" sz="1100" kern="1200"/>
        </a:p>
      </dsp:txBody>
      <dsp:txXfrm>
        <a:off x="5211687" y="311724"/>
        <a:ext cx="1337892" cy="567590"/>
      </dsp:txXfrm>
    </dsp:sp>
    <dsp:sp modelId="{68F1C750-2DAF-4105-BCC8-E63BC97F7C77}">
      <dsp:nvSpPr>
        <dsp:cNvPr id="0" name=""/>
        <dsp:cNvSpPr/>
      </dsp:nvSpPr>
      <dsp:spPr>
        <a:xfrm>
          <a:off x="2016" y="1424354"/>
          <a:ext cx="567590" cy="56759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E78DDA-A93B-4855-9601-FC674975B17A}">
      <dsp:nvSpPr>
        <dsp:cNvPr id="0" name=""/>
        <dsp:cNvSpPr/>
      </dsp:nvSpPr>
      <dsp:spPr>
        <a:xfrm>
          <a:off x="121210" y="1543548"/>
          <a:ext cx="329202" cy="3292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5BBB71-E4AF-45A5-8073-26D310BE9139}">
      <dsp:nvSpPr>
        <dsp:cNvPr id="0" name=""/>
        <dsp:cNvSpPr/>
      </dsp:nvSpPr>
      <dsp:spPr>
        <a:xfrm>
          <a:off x="691234" y="1424354"/>
          <a:ext cx="1337892" cy="567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a:t>UNDERSTANDING</a:t>
          </a:r>
          <a:r>
            <a:rPr lang="en-US" sz="1100" b="1" i="1" u="sng" kern="1200"/>
            <a:t> </a:t>
          </a:r>
          <a:r>
            <a:rPr lang="en-US" sz="1100" b="0" i="0" kern="1200"/>
            <a:t>IMPORTANT BUSINESS TERMS</a:t>
          </a:r>
          <a:endParaRPr lang="en-US" sz="1100" kern="1200"/>
        </a:p>
      </dsp:txBody>
      <dsp:txXfrm>
        <a:off x="691234" y="1424354"/>
        <a:ext cx="1337892" cy="567590"/>
      </dsp:txXfrm>
    </dsp:sp>
    <dsp:sp modelId="{CBFFB231-2442-4B97-9194-BB75C119AE94}">
      <dsp:nvSpPr>
        <dsp:cNvPr id="0" name=""/>
        <dsp:cNvSpPr/>
      </dsp:nvSpPr>
      <dsp:spPr>
        <a:xfrm>
          <a:off x="2262243" y="1424354"/>
          <a:ext cx="567590" cy="56759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359BD7-5777-4FBE-9E8C-7A4906362937}">
      <dsp:nvSpPr>
        <dsp:cNvPr id="0" name=""/>
        <dsp:cNvSpPr/>
      </dsp:nvSpPr>
      <dsp:spPr>
        <a:xfrm>
          <a:off x="2381437" y="1543548"/>
          <a:ext cx="329202" cy="3292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927534-6F87-4C31-BFD5-7008A3A7BCD9}">
      <dsp:nvSpPr>
        <dsp:cNvPr id="0" name=""/>
        <dsp:cNvSpPr/>
      </dsp:nvSpPr>
      <dsp:spPr>
        <a:xfrm>
          <a:off x="2951461" y="1424354"/>
          <a:ext cx="1337892" cy="567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a:t>REVENUE REALIZED VS REVENUE GENERATED</a:t>
          </a:r>
          <a:endParaRPr lang="en-US" sz="1100" kern="1200"/>
        </a:p>
      </dsp:txBody>
      <dsp:txXfrm>
        <a:off x="2951461" y="1424354"/>
        <a:ext cx="1337892" cy="567590"/>
      </dsp:txXfrm>
    </dsp:sp>
    <dsp:sp modelId="{132C0638-3A12-4F8B-BD16-16D41F0A68B3}">
      <dsp:nvSpPr>
        <dsp:cNvPr id="0" name=""/>
        <dsp:cNvSpPr/>
      </dsp:nvSpPr>
      <dsp:spPr>
        <a:xfrm>
          <a:off x="4522470" y="1424354"/>
          <a:ext cx="567590" cy="56759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7733B2-9DE5-4C10-AECA-8EF058084DA6}">
      <dsp:nvSpPr>
        <dsp:cNvPr id="0" name=""/>
        <dsp:cNvSpPr/>
      </dsp:nvSpPr>
      <dsp:spPr>
        <a:xfrm>
          <a:off x="4641664" y="1543548"/>
          <a:ext cx="329202" cy="3292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10C543-807D-4400-BAFD-457003AEC9C1}">
      <dsp:nvSpPr>
        <dsp:cNvPr id="0" name=""/>
        <dsp:cNvSpPr/>
      </dsp:nvSpPr>
      <dsp:spPr>
        <a:xfrm>
          <a:off x="5211687" y="1424354"/>
          <a:ext cx="1337892" cy="567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a:t>DASHBOARD</a:t>
          </a:r>
          <a:endParaRPr lang="en-US" sz="1100" kern="1200"/>
        </a:p>
      </dsp:txBody>
      <dsp:txXfrm>
        <a:off x="5211687" y="1424354"/>
        <a:ext cx="1337892" cy="567590"/>
      </dsp:txXfrm>
    </dsp:sp>
    <dsp:sp modelId="{832C53B8-DBB8-4096-8FB1-9C35AE85A978}">
      <dsp:nvSpPr>
        <dsp:cNvPr id="0" name=""/>
        <dsp:cNvSpPr/>
      </dsp:nvSpPr>
      <dsp:spPr>
        <a:xfrm>
          <a:off x="2016" y="2536985"/>
          <a:ext cx="567590" cy="56759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985E4E-9FC7-4ECC-9F09-C657D8F7369B}">
      <dsp:nvSpPr>
        <dsp:cNvPr id="0" name=""/>
        <dsp:cNvSpPr/>
      </dsp:nvSpPr>
      <dsp:spPr>
        <a:xfrm>
          <a:off x="121210" y="2656179"/>
          <a:ext cx="329202" cy="329202"/>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1FA754-C546-4849-B91F-661B95CB4267}">
      <dsp:nvSpPr>
        <dsp:cNvPr id="0" name=""/>
        <dsp:cNvSpPr/>
      </dsp:nvSpPr>
      <dsp:spPr>
        <a:xfrm>
          <a:off x="589126" y="2568815"/>
          <a:ext cx="1542108" cy="503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dirty="0"/>
            <a:t>INSIGHTS AND RECOMMENDATION</a:t>
          </a:r>
          <a:endParaRPr lang="en-US" sz="1100" kern="1200" dirty="0"/>
        </a:p>
      </dsp:txBody>
      <dsp:txXfrm>
        <a:off x="589126" y="2568815"/>
        <a:ext cx="1542108" cy="5039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632801-B8FC-7A4E-B28B-EF26C43DBF9C}">
      <dsp:nvSpPr>
        <dsp:cNvPr id="0" name=""/>
        <dsp:cNvSpPr/>
      </dsp:nvSpPr>
      <dsp:spPr>
        <a:xfrm>
          <a:off x="0" y="64882"/>
          <a:ext cx="6119262" cy="1446078"/>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kern="1200" dirty="0"/>
            <a:t>Delhi has high average rating but its revenue lags. To address this, it's recommended to implement targeted marketing campaigns to attract more visitors and optimize pricing strategies to boost overall revenue.</a:t>
          </a:r>
          <a:endParaRPr lang="en-US" sz="1400" kern="1200" dirty="0"/>
        </a:p>
      </dsp:txBody>
      <dsp:txXfrm>
        <a:off x="70592" y="135474"/>
        <a:ext cx="5978078" cy="1304894"/>
      </dsp:txXfrm>
    </dsp:sp>
    <dsp:sp modelId="{18ADA155-41A0-A148-BDB7-969057391F2F}">
      <dsp:nvSpPr>
        <dsp:cNvPr id="0" name=""/>
        <dsp:cNvSpPr/>
      </dsp:nvSpPr>
      <dsp:spPr>
        <a:xfrm>
          <a:off x="0" y="1551281"/>
          <a:ext cx="6119262" cy="1446078"/>
        </a:xfrm>
        <a:prstGeom prst="roundRect">
          <a:avLst/>
        </a:prstGeom>
        <a:solidFill>
          <a:schemeClr val="accent5">
            <a:hueOff val="812808"/>
            <a:satOff val="-6481"/>
            <a:lumOff val="-490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kern="1200" dirty="0"/>
            <a:t>Despite sharing similar average ratings with other room classes, Presidential and Standard rooms generate lower revenue. To address this, it's recommended to review pricing strategies and focus on enhancing the customer experience to optimize revenue from these room types.</a:t>
          </a:r>
          <a:endParaRPr lang="en-US" sz="1400" kern="1200" dirty="0"/>
        </a:p>
      </dsp:txBody>
      <dsp:txXfrm>
        <a:off x="70592" y="1621873"/>
        <a:ext cx="5978078" cy="1304894"/>
      </dsp:txXfrm>
    </dsp:sp>
    <dsp:sp modelId="{FFAAC58F-D5C9-244C-BD90-156558030145}">
      <dsp:nvSpPr>
        <dsp:cNvPr id="0" name=""/>
        <dsp:cNvSpPr/>
      </dsp:nvSpPr>
      <dsp:spPr>
        <a:xfrm>
          <a:off x="0" y="3037680"/>
          <a:ext cx="6119262" cy="1446078"/>
        </a:xfrm>
        <a:prstGeom prst="roundRect">
          <a:avLst/>
        </a:prstGeom>
        <a:solidFill>
          <a:schemeClr val="accent5">
            <a:hueOff val="1625617"/>
            <a:satOff val="-12962"/>
            <a:lumOff val="-980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kern="1200" dirty="0"/>
            <a:t>Bangalore's revenue is strong, but its average rating is quite low. To improve this, focus on enhancing customer experience and service quality. Implementing facility upgrades and a robust feedback mechanism will help boost overall satisfaction.</a:t>
          </a:r>
          <a:endParaRPr lang="en-US" sz="1400" kern="1200" dirty="0"/>
        </a:p>
      </dsp:txBody>
      <dsp:txXfrm>
        <a:off x="70592" y="3108272"/>
        <a:ext cx="5978078" cy="1304894"/>
      </dsp:txXfrm>
    </dsp:sp>
    <dsp:sp modelId="{2B2C25C9-15D3-2C47-9AB0-5BAFFA77ECD0}">
      <dsp:nvSpPr>
        <dsp:cNvPr id="0" name=""/>
        <dsp:cNvSpPr/>
      </dsp:nvSpPr>
      <dsp:spPr>
        <a:xfrm>
          <a:off x="0" y="4524078"/>
          <a:ext cx="6119262" cy="1446078"/>
        </a:xfrm>
        <a:prstGeom prst="roundRect">
          <a:avLst/>
        </a:prstGeom>
        <a:solidFill>
          <a:schemeClr val="accent5">
            <a:hueOff val="2438425"/>
            <a:satOff val="-19443"/>
            <a:lumOff val="-1470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kern="1200" dirty="0"/>
            <a:t>Despite having similar average ratings, business hotels are generating less revenue than luxury hotels. To address this, it’s essential to upgrade amenities, improve service quality, and implement targeted changes to enhance the overall guest experience at business hotels. These adjustments could help bridge the revenue gap.</a:t>
          </a:r>
          <a:endParaRPr lang="en-US" sz="1400" kern="1200" dirty="0"/>
        </a:p>
      </dsp:txBody>
      <dsp:txXfrm>
        <a:off x="70592" y="4594670"/>
        <a:ext cx="5978078" cy="1304894"/>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B94D2E-832E-4454-88B1-C6C215C9E55C}" type="datetimeFigureOut">
              <a:rPr lang="en-US" smtClean="0"/>
              <a:t>9/9/2025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0A0A09-6FA2-432A-878F-290AC51C7288}" type="slidenum">
              <a:rPr lang="en-US" smtClean="0"/>
              <a:t>‹#›</a:t>
            </a:fld>
            <a:endParaRPr lang="en-US" dirty="0"/>
          </a:p>
        </p:txBody>
      </p:sp>
    </p:spTree>
    <p:extLst>
      <p:ext uri="{BB962C8B-B14F-4D97-AF65-F5344CB8AC3E}">
        <p14:creationId xmlns:p14="http://schemas.microsoft.com/office/powerpoint/2010/main" val="3004936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r>
              <a:rPr lang="en-US"/>
              <a:t>6/6/2019</a:t>
            </a:r>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24879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6/6/2019</a:t>
            </a:r>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84143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6/6/2019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023145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6/6/2019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117427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6/6/2019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330191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a:t>6/6/2019</a:t>
            </a:r>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436198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a:t>6/6/2019</a:t>
            </a:r>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713933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r>
              <a:rPr lang="en-US"/>
              <a:t>6/6/2019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20336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r>
              <a:rPr lang="en-US"/>
              <a:t>6/6/2019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35858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6/6/2019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40567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6/6/2019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5804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6/6/2019</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49378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6/6/2019</a:t>
            </a:r>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64058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6/6/2019</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444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6/6/2019</a:t>
            </a:r>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612639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6/6/2019</a:t>
            </a:r>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39756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6/6/2019</a:t>
            </a:r>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80400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r>
              <a:rPr lang="en-US"/>
              <a:t>6/6/2019</a:t>
            </a:r>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03435448"/>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g"/></Relationships>
</file>

<file path=ppt/slides/_rels/slide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B1457-35E0-409B-98CD-F11D19CA6FA5}"/>
              </a:ext>
            </a:extLst>
          </p:cNvPr>
          <p:cNvSpPr>
            <a:spLocks noGrp="1"/>
          </p:cNvSpPr>
          <p:nvPr>
            <p:ph type="ctrTitle"/>
          </p:nvPr>
        </p:nvSpPr>
        <p:spPr>
          <a:xfrm>
            <a:off x="1154954" y="2099733"/>
            <a:ext cx="8827245" cy="2677648"/>
          </a:xfrm>
        </p:spPr>
        <p:txBody>
          <a:bodyPr>
            <a:normAutofit/>
          </a:bodyPr>
          <a:lstStyle/>
          <a:p>
            <a:r>
              <a:rPr lang="en-US" dirty="0">
                <a:solidFill>
                  <a:srgbClr val="FFFFFF"/>
                </a:solidFill>
              </a:rPr>
              <a:t>Title Lorem Ipsum</a:t>
            </a:r>
          </a:p>
        </p:txBody>
      </p:sp>
      <p:sp>
        <p:nvSpPr>
          <p:cNvPr id="3" name="Subtitle 2">
            <a:extLst>
              <a:ext uri="{FF2B5EF4-FFF2-40B4-BE49-F238E27FC236}">
                <a16:creationId xmlns:a16="http://schemas.microsoft.com/office/drawing/2014/main" id="{78BDD245-17CD-4FBE-A9CF-AC997273DFE5}"/>
              </a:ext>
            </a:extLst>
          </p:cNvPr>
          <p:cNvSpPr>
            <a:spLocks noGrp="1"/>
          </p:cNvSpPr>
          <p:nvPr>
            <p:ph type="subTitle" idx="1"/>
          </p:nvPr>
        </p:nvSpPr>
        <p:spPr>
          <a:xfrm>
            <a:off x="1154954" y="4777380"/>
            <a:ext cx="8827245" cy="861420"/>
          </a:xfrm>
        </p:spPr>
        <p:txBody>
          <a:bodyPr>
            <a:normAutofit/>
          </a:bodyPr>
          <a:lstStyle/>
          <a:p>
            <a:r>
              <a:rPr lang="en-US" dirty="0">
                <a:solidFill>
                  <a:srgbClr val="FFFFFF"/>
                </a:solidFill>
              </a:rPr>
              <a:t>Dolor Sit Amet</a:t>
            </a:r>
          </a:p>
        </p:txBody>
      </p:sp>
      <p:pic>
        <p:nvPicPr>
          <p:cNvPr id="5" name="Picture 4" descr="A building with purple lights&#10;&#10;AI-generated content may be incorrect.">
            <a:extLst>
              <a:ext uri="{FF2B5EF4-FFF2-40B4-BE49-F238E27FC236}">
                <a16:creationId xmlns:a16="http://schemas.microsoft.com/office/drawing/2014/main" id="{9CDD8099-25A0-9B7B-0EE2-1495014C0260}"/>
              </a:ext>
            </a:extLst>
          </p:cNvPr>
          <p:cNvPicPr>
            <a:picLocks noChangeAspect="1"/>
          </p:cNvPicPr>
          <p:nvPr/>
        </p:nvPicPr>
        <p:blipFill>
          <a:blip r:embed="rId2"/>
          <a:stretch>
            <a:fillRect/>
          </a:stretch>
        </p:blipFill>
        <p:spPr>
          <a:xfrm>
            <a:off x="0" y="0"/>
            <a:ext cx="12192000" cy="6858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06583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AD31EDD-5AAD-3ED0-F820-9433C50A30B4}"/>
              </a:ext>
            </a:extLst>
          </p:cNvPr>
          <p:cNvSpPr txBox="1"/>
          <p:nvPr/>
        </p:nvSpPr>
        <p:spPr>
          <a:xfrm>
            <a:off x="579120" y="1411537"/>
            <a:ext cx="11033760" cy="4846840"/>
          </a:xfrm>
          <a:prstGeom prst="rect">
            <a:avLst/>
          </a:prstGeom>
          <a:noFill/>
        </p:spPr>
        <p:txBody>
          <a:bodyPr wrap="square" rtlCol="0">
            <a:spAutoFit/>
          </a:bodyPr>
          <a:lstStyle/>
          <a:p>
            <a:pPr>
              <a:lnSpc>
                <a:spcPct val="150000"/>
              </a:lnSpc>
            </a:pPr>
            <a:r>
              <a:rPr lang="en-IN" sz="1600" b="1" dirty="0">
                <a:solidFill>
                  <a:schemeClr val="accent2">
                    <a:lumMod val="20000"/>
                    <a:lumOff val="80000"/>
                  </a:schemeClr>
                </a:solidFill>
              </a:rPr>
              <a:t>1. Revenue Realized:</a:t>
            </a:r>
          </a:p>
          <a:p>
            <a:pPr>
              <a:lnSpc>
                <a:spcPct val="150000"/>
              </a:lnSpc>
            </a:pPr>
            <a:r>
              <a:rPr lang="en-IN" sz="1600" b="1" dirty="0">
                <a:solidFill>
                  <a:schemeClr val="accent2">
                    <a:lumMod val="20000"/>
                    <a:lumOff val="80000"/>
                  </a:schemeClr>
                </a:solidFill>
              </a:rPr>
              <a:t>Definition</a:t>
            </a:r>
            <a:r>
              <a:rPr lang="en-IN" sz="1600" dirty="0">
                <a:solidFill>
                  <a:schemeClr val="accent2">
                    <a:lumMod val="20000"/>
                    <a:lumOff val="80000"/>
                  </a:schemeClr>
                </a:solidFill>
              </a:rPr>
              <a:t>: This refers to the revenue that has been </a:t>
            </a:r>
            <a:r>
              <a:rPr lang="en-IN" sz="1600" b="1" dirty="0">
                <a:solidFill>
                  <a:schemeClr val="accent2">
                    <a:lumMod val="20000"/>
                    <a:lumOff val="80000"/>
                  </a:schemeClr>
                </a:solidFill>
              </a:rPr>
              <a:t>actually collected</a:t>
            </a:r>
            <a:r>
              <a:rPr lang="en-IN" sz="1600" dirty="0">
                <a:solidFill>
                  <a:schemeClr val="accent2">
                    <a:lumMod val="20000"/>
                    <a:lumOff val="80000"/>
                  </a:schemeClr>
                </a:solidFill>
              </a:rPr>
              <a:t> by the business. It means the money has been received for services or products provided. In the context of hotels, revenue realized would be the amount of money the hotel has received after the guest has checked out and paid.</a:t>
            </a:r>
          </a:p>
          <a:p>
            <a:pPr>
              <a:lnSpc>
                <a:spcPct val="150000"/>
              </a:lnSpc>
            </a:pPr>
            <a:r>
              <a:rPr lang="en-IN" sz="1600" b="1" dirty="0">
                <a:solidFill>
                  <a:schemeClr val="accent2">
                    <a:lumMod val="20000"/>
                    <a:lumOff val="80000"/>
                  </a:schemeClr>
                </a:solidFill>
              </a:rPr>
              <a:t>Example</a:t>
            </a:r>
            <a:r>
              <a:rPr lang="en-IN" sz="1600" dirty="0">
                <a:solidFill>
                  <a:schemeClr val="accent2">
                    <a:lumMod val="20000"/>
                    <a:lumOff val="80000"/>
                  </a:schemeClr>
                </a:solidFill>
              </a:rPr>
              <a:t>: If a guest books a room and stays for three nights, the money collected at checkout is the revenue realized.</a:t>
            </a:r>
          </a:p>
          <a:p>
            <a:pPr>
              <a:lnSpc>
                <a:spcPct val="150000"/>
              </a:lnSpc>
            </a:pPr>
            <a:r>
              <a:rPr lang="en-IN" sz="1600" b="1" dirty="0">
                <a:solidFill>
                  <a:schemeClr val="accent2">
                    <a:lumMod val="20000"/>
                    <a:lumOff val="80000"/>
                  </a:schemeClr>
                </a:solidFill>
              </a:rPr>
              <a:t>2. Revenue Generated:</a:t>
            </a:r>
          </a:p>
          <a:p>
            <a:pPr>
              <a:lnSpc>
                <a:spcPct val="150000"/>
              </a:lnSpc>
            </a:pPr>
            <a:r>
              <a:rPr lang="en-IN" sz="1600" b="1" dirty="0">
                <a:solidFill>
                  <a:schemeClr val="accent2">
                    <a:lumMod val="20000"/>
                    <a:lumOff val="80000"/>
                  </a:schemeClr>
                </a:solidFill>
              </a:rPr>
              <a:t>Definition</a:t>
            </a:r>
            <a:r>
              <a:rPr lang="en-IN" sz="1600" dirty="0">
                <a:solidFill>
                  <a:schemeClr val="accent2">
                    <a:lumMod val="20000"/>
                    <a:lumOff val="80000"/>
                  </a:schemeClr>
                </a:solidFill>
              </a:rPr>
              <a:t>: This is the </a:t>
            </a:r>
            <a:r>
              <a:rPr lang="en-IN" sz="1600" b="1" dirty="0">
                <a:solidFill>
                  <a:schemeClr val="accent2">
                    <a:lumMod val="20000"/>
                    <a:lumOff val="80000"/>
                  </a:schemeClr>
                </a:solidFill>
              </a:rPr>
              <a:t>total potential revenue</a:t>
            </a:r>
            <a:r>
              <a:rPr lang="en-IN" sz="1600" dirty="0">
                <a:solidFill>
                  <a:schemeClr val="accent2">
                    <a:lumMod val="20000"/>
                    <a:lumOff val="80000"/>
                  </a:schemeClr>
                </a:solidFill>
              </a:rPr>
              <a:t> from all bookings or sales made, regardless of whether the payment has been received or not. For a hotel, revenue generated would include the bookings that are made but may not have been paid for yet (e.g., future bookings or bookings where payments are pending).</a:t>
            </a:r>
          </a:p>
          <a:p>
            <a:pPr>
              <a:lnSpc>
                <a:spcPct val="150000"/>
              </a:lnSpc>
            </a:pPr>
            <a:r>
              <a:rPr lang="en-IN" sz="1600" b="1" dirty="0">
                <a:solidFill>
                  <a:schemeClr val="accent2">
                    <a:lumMod val="20000"/>
                    <a:lumOff val="80000"/>
                  </a:schemeClr>
                </a:solidFill>
              </a:rPr>
              <a:t>Example</a:t>
            </a:r>
            <a:r>
              <a:rPr lang="en-IN" sz="1600" dirty="0">
                <a:solidFill>
                  <a:schemeClr val="accent2">
                    <a:lumMod val="20000"/>
                    <a:lumOff val="80000"/>
                  </a:schemeClr>
                </a:solidFill>
              </a:rPr>
              <a:t>: If a guest makes a booking but hasn't stayed yet, the total amount expected from that booking would be considered revenue generated.</a:t>
            </a:r>
          </a:p>
          <a:p>
            <a:pPr>
              <a:lnSpc>
                <a:spcPct val="150000"/>
              </a:lnSpc>
            </a:pPr>
            <a:endParaRPr lang="en-IN" sz="1600" dirty="0">
              <a:solidFill>
                <a:schemeClr val="accent2">
                  <a:lumMod val="20000"/>
                  <a:lumOff val="80000"/>
                </a:schemeClr>
              </a:solidFill>
            </a:endParaRPr>
          </a:p>
        </p:txBody>
      </p:sp>
      <p:sp>
        <p:nvSpPr>
          <p:cNvPr id="7" name="TextBox 6">
            <a:extLst>
              <a:ext uri="{FF2B5EF4-FFF2-40B4-BE49-F238E27FC236}">
                <a16:creationId xmlns:a16="http://schemas.microsoft.com/office/drawing/2014/main" id="{27FD9267-3B1E-37EA-FA0E-5B070D1684A3}"/>
              </a:ext>
            </a:extLst>
          </p:cNvPr>
          <p:cNvSpPr txBox="1"/>
          <p:nvPr/>
        </p:nvSpPr>
        <p:spPr>
          <a:xfrm>
            <a:off x="579120" y="386263"/>
            <a:ext cx="9938286" cy="1260389"/>
          </a:xfrm>
          <a:prstGeom prst="rect">
            <a:avLst/>
          </a:prstGeom>
        </p:spPr>
        <p:txBody>
          <a:bodyPr vert="horz" lIns="91440" tIns="45720" rIns="91440" bIns="45720" rtlCol="0" anchor="ctr">
            <a:normAutofit/>
          </a:bodyPr>
          <a:lstStyle/>
          <a:p>
            <a:pPr>
              <a:spcBef>
                <a:spcPct val="0"/>
              </a:spcBef>
              <a:spcAft>
                <a:spcPts val="600"/>
              </a:spcAft>
            </a:pPr>
            <a:r>
              <a:rPr lang="en-US" sz="3200" b="1" i="1" u="sng" dirty="0">
                <a:solidFill>
                  <a:schemeClr val="accent3">
                    <a:lumMod val="20000"/>
                    <a:lumOff val="80000"/>
                  </a:schemeClr>
                </a:solidFill>
                <a:ea typeface="+mj-ea"/>
                <a:cs typeface="+mj-cs"/>
              </a:rPr>
              <a:t>REVENUE REALIZED VS REVENUE GENERATED</a:t>
            </a:r>
          </a:p>
        </p:txBody>
      </p:sp>
    </p:spTree>
    <p:extLst>
      <p:ext uri="{BB962C8B-B14F-4D97-AF65-F5344CB8AC3E}">
        <p14:creationId xmlns:p14="http://schemas.microsoft.com/office/powerpoint/2010/main" val="3295124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D432FC9-ADB6-8C46-0620-E22686436FC2}"/>
              </a:ext>
            </a:extLst>
          </p:cNvPr>
          <p:cNvSpPr txBox="1"/>
          <p:nvPr/>
        </p:nvSpPr>
        <p:spPr>
          <a:xfrm>
            <a:off x="836247" y="1085549"/>
            <a:ext cx="3430947" cy="4686903"/>
          </a:xfrm>
          <a:prstGeom prst="rect">
            <a:avLst/>
          </a:prstGeom>
        </p:spPr>
        <p:txBody>
          <a:bodyPr vert="horz" lIns="91440" tIns="45720" rIns="91440" bIns="45720" rtlCol="0" anchor="ctr">
            <a:normAutofit/>
          </a:bodyPr>
          <a:lstStyle/>
          <a:p>
            <a:pPr algn="r">
              <a:spcBef>
                <a:spcPct val="0"/>
              </a:spcBef>
              <a:spcAft>
                <a:spcPts val="600"/>
              </a:spcAft>
            </a:pPr>
            <a:r>
              <a:rPr lang="en-US" sz="3600" u="sng" dirty="0">
                <a:solidFill>
                  <a:srgbClr val="FFFFFF"/>
                </a:solidFill>
                <a:latin typeface="+mj-lt"/>
                <a:ea typeface="+mj-ea"/>
                <a:cs typeface="+mj-cs"/>
              </a:rPr>
              <a:t>INSIGHTS</a:t>
            </a:r>
          </a:p>
        </p:txBody>
      </p:sp>
      <p:sp>
        <p:nvSpPr>
          <p:cNvPr id="9" name="TextBox 8">
            <a:extLst>
              <a:ext uri="{FF2B5EF4-FFF2-40B4-BE49-F238E27FC236}">
                <a16:creationId xmlns:a16="http://schemas.microsoft.com/office/drawing/2014/main" id="{B8E4C6E8-BB10-4765-CBE7-8672EB81EFAE}"/>
              </a:ext>
            </a:extLst>
          </p:cNvPr>
          <p:cNvSpPr txBox="1"/>
          <p:nvPr/>
        </p:nvSpPr>
        <p:spPr>
          <a:xfrm>
            <a:off x="5041399" y="1085549"/>
            <a:ext cx="5579707" cy="4686903"/>
          </a:xfrm>
          <a:prstGeom prst="rect">
            <a:avLst/>
          </a:prstGeom>
        </p:spPr>
        <p:txBody>
          <a:bodyPr vert="horz" lIns="91440" tIns="45720" rIns="91440" bIns="45720" rtlCol="0" anchor="ctr">
            <a:normAutofit/>
          </a:bodyPr>
          <a:lstStyle/>
          <a:p>
            <a:pPr marL="285750" indent="-285750">
              <a:lnSpc>
                <a:spcPct val="90000"/>
              </a:lnSpc>
              <a:spcBef>
                <a:spcPts val="1000"/>
              </a:spcBef>
              <a:buClr>
                <a:schemeClr val="accent1"/>
              </a:buClr>
              <a:buSzPct val="80000"/>
              <a:buFont typeface="Wingdings 3" charset="2"/>
              <a:buChar char=""/>
            </a:pPr>
            <a:r>
              <a:rPr lang="en-US" sz="1500" dirty="0">
                <a:solidFill>
                  <a:srgbClr val="FFFFFF"/>
                </a:solidFill>
              </a:rPr>
              <a:t>Mumbai leads in revenue generation among all cities, with an impressive total of around ₹661 million, including both weekdays and weekends.</a:t>
            </a:r>
          </a:p>
          <a:p>
            <a:pPr marL="285750" indent="-285750">
              <a:lnSpc>
                <a:spcPct val="90000"/>
              </a:lnSpc>
              <a:spcBef>
                <a:spcPts val="1000"/>
              </a:spcBef>
              <a:buClr>
                <a:schemeClr val="accent1"/>
              </a:buClr>
              <a:buSzPct val="80000"/>
              <a:buFont typeface="Wingdings 3" charset="2"/>
              <a:buChar char=""/>
            </a:pPr>
            <a:r>
              <a:rPr lang="en-US" sz="1500" dirty="0">
                <a:solidFill>
                  <a:srgbClr val="FFFFFF"/>
                </a:solidFill>
              </a:rPr>
              <a:t>Delhi, despite achieving the highest average rating, registered the lowest revenue at around ₹291 million.</a:t>
            </a:r>
          </a:p>
          <a:p>
            <a:pPr marL="285750" indent="-285750">
              <a:lnSpc>
                <a:spcPct val="90000"/>
              </a:lnSpc>
              <a:spcBef>
                <a:spcPts val="1000"/>
              </a:spcBef>
              <a:buClr>
                <a:schemeClr val="accent1"/>
              </a:buClr>
              <a:buSzPct val="80000"/>
              <a:buFont typeface="Wingdings 3" charset="2"/>
              <a:buChar char=""/>
            </a:pPr>
            <a:r>
              <a:rPr lang="en-US" sz="1500" dirty="0">
                <a:solidFill>
                  <a:srgbClr val="FFFFFF"/>
                </a:solidFill>
              </a:rPr>
              <a:t>A significant portion of revenue comes from luxury hotels, contributing 62.17% to the overall revenue.</a:t>
            </a:r>
          </a:p>
          <a:p>
            <a:pPr marL="285750" indent="-285750">
              <a:lnSpc>
                <a:spcPct val="90000"/>
              </a:lnSpc>
              <a:spcBef>
                <a:spcPts val="1000"/>
              </a:spcBef>
              <a:buClr>
                <a:schemeClr val="accent1"/>
              </a:buClr>
              <a:buSzPct val="80000"/>
              <a:buFont typeface="Wingdings 3" charset="2"/>
              <a:buChar char=""/>
            </a:pPr>
            <a:r>
              <a:rPr lang="en-US" sz="1500" dirty="0">
                <a:solidFill>
                  <a:srgbClr val="FFFFFF"/>
                </a:solidFill>
              </a:rPr>
              <a:t>MakeMyTrip recorded the second-highest number of bookings across all booking platforms, showing its popularity among customers.</a:t>
            </a:r>
          </a:p>
          <a:p>
            <a:pPr marL="285750" indent="-285750">
              <a:lnSpc>
                <a:spcPct val="90000"/>
              </a:lnSpc>
              <a:spcBef>
                <a:spcPts val="1000"/>
              </a:spcBef>
              <a:buClr>
                <a:schemeClr val="accent1"/>
              </a:buClr>
              <a:buSzPct val="80000"/>
              <a:buFont typeface="Wingdings 3" charset="2"/>
              <a:buChar char=""/>
            </a:pPr>
            <a:r>
              <a:rPr lang="en-US" sz="1500" dirty="0">
                <a:solidFill>
                  <a:srgbClr val="FFFFFF"/>
                </a:solidFill>
              </a:rPr>
              <a:t>Weekends contribute to higher revenue, contributing total of 1.16 billion rupees.</a:t>
            </a:r>
          </a:p>
          <a:p>
            <a:pPr marL="285750" indent="-285750">
              <a:lnSpc>
                <a:spcPct val="90000"/>
              </a:lnSpc>
              <a:spcBef>
                <a:spcPts val="1000"/>
              </a:spcBef>
              <a:buClr>
                <a:schemeClr val="accent1"/>
              </a:buClr>
              <a:buSzPct val="80000"/>
              <a:buFont typeface="Wingdings 3" charset="2"/>
              <a:buChar char=""/>
            </a:pPr>
            <a:r>
              <a:rPr lang="en-US" sz="1500" dirty="0">
                <a:solidFill>
                  <a:srgbClr val="FFFFFF"/>
                </a:solidFill>
              </a:rPr>
              <a:t>Among all Room Class Elite and Premium are the highest revenue generator.</a:t>
            </a:r>
          </a:p>
        </p:txBody>
      </p:sp>
    </p:spTree>
    <p:extLst>
      <p:ext uri="{BB962C8B-B14F-4D97-AF65-F5344CB8AC3E}">
        <p14:creationId xmlns:p14="http://schemas.microsoft.com/office/powerpoint/2010/main" val="1090186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DD75CE3-1814-C075-CA06-C6F177BD6499}"/>
              </a:ext>
            </a:extLst>
          </p:cNvPr>
          <p:cNvSpPr txBox="1"/>
          <p:nvPr/>
        </p:nvSpPr>
        <p:spPr>
          <a:xfrm>
            <a:off x="790173" y="973667"/>
            <a:ext cx="4820585" cy="4893733"/>
          </a:xfrm>
          <a:prstGeom prst="rect">
            <a:avLst/>
          </a:prstGeom>
        </p:spPr>
        <p:txBody>
          <a:bodyPr vert="horz" lIns="91440" tIns="45720" rIns="91440" bIns="45720" rtlCol="0" anchor="ctr">
            <a:normAutofit/>
          </a:bodyPr>
          <a:lstStyle/>
          <a:p>
            <a:pPr>
              <a:spcBef>
                <a:spcPct val="0"/>
              </a:spcBef>
              <a:spcAft>
                <a:spcPts val="600"/>
              </a:spcAft>
            </a:pPr>
            <a:r>
              <a:rPr lang="en-US" sz="3200" u="sng" dirty="0">
                <a:solidFill>
                  <a:srgbClr val="EBEBEB"/>
                </a:solidFill>
                <a:latin typeface="+mj-lt"/>
                <a:ea typeface="+mj-ea"/>
                <a:cs typeface="+mj-cs"/>
              </a:rPr>
              <a:t>RECOMMENDATIONS</a:t>
            </a:r>
          </a:p>
        </p:txBody>
      </p:sp>
      <p:graphicFrame>
        <p:nvGraphicFramePr>
          <p:cNvPr id="10" name="TextBox 2">
            <a:extLst>
              <a:ext uri="{FF2B5EF4-FFF2-40B4-BE49-F238E27FC236}">
                <a16:creationId xmlns:a16="http://schemas.microsoft.com/office/drawing/2014/main" id="{D464E9D7-A1E3-FE3C-2D73-8DFBA9653EC3}"/>
              </a:ext>
            </a:extLst>
          </p:cNvPr>
          <p:cNvGraphicFramePr/>
          <p:nvPr>
            <p:extLst>
              <p:ext uri="{D42A27DB-BD31-4B8C-83A1-F6EECF244321}">
                <p14:modId xmlns:p14="http://schemas.microsoft.com/office/powerpoint/2010/main" val="1981471421"/>
              </p:ext>
            </p:extLst>
          </p:nvPr>
        </p:nvGraphicFramePr>
        <p:xfrm>
          <a:off x="5953126" y="403013"/>
          <a:ext cx="6119262" cy="6035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4393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up of a thank you card&#10;&#10;Description automatically generated">
            <a:extLst>
              <a:ext uri="{FF2B5EF4-FFF2-40B4-BE49-F238E27FC236}">
                <a16:creationId xmlns:a16="http://schemas.microsoft.com/office/drawing/2014/main" id="{E74724EC-0FB6-B8E8-F3D5-EC0DEB2B2444}"/>
              </a:ext>
            </a:extLst>
          </p:cNvPr>
          <p:cNvPicPr>
            <a:picLocks noChangeAspect="1"/>
          </p:cNvPicPr>
          <p:nvPr/>
        </p:nvPicPr>
        <p:blipFill>
          <a:blip r:embed="rId2">
            <a:duotone>
              <a:prstClr val="black"/>
              <a:schemeClr val="accent6">
                <a:tint val="45000"/>
                <a:satMod val="400000"/>
              </a:schemeClr>
            </a:duotone>
          </a:blip>
          <a:srcRect b="37917"/>
          <a:stretch/>
        </p:blipFill>
        <p:spPr>
          <a:xfrm>
            <a:off x="0" y="10858"/>
            <a:ext cx="12192000" cy="42576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Graphic 11" descr="Speaker phone with solid fill">
            <a:extLst>
              <a:ext uri="{FF2B5EF4-FFF2-40B4-BE49-F238E27FC236}">
                <a16:creationId xmlns:a16="http://schemas.microsoft.com/office/drawing/2014/main" id="{8BDBCC37-5B25-DD24-55CD-355079A46A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24136" y="4543423"/>
            <a:ext cx="923924" cy="914400"/>
          </a:xfrm>
          <a:prstGeom prst="rect">
            <a:avLst/>
          </a:prstGeom>
        </p:spPr>
      </p:pic>
      <p:sp>
        <p:nvSpPr>
          <p:cNvPr id="13" name="TextBox 12">
            <a:extLst>
              <a:ext uri="{FF2B5EF4-FFF2-40B4-BE49-F238E27FC236}">
                <a16:creationId xmlns:a16="http://schemas.microsoft.com/office/drawing/2014/main" id="{E536BF69-581A-F6C5-86E5-FD9A3D3A4E24}"/>
              </a:ext>
            </a:extLst>
          </p:cNvPr>
          <p:cNvSpPr txBox="1"/>
          <p:nvPr/>
        </p:nvSpPr>
        <p:spPr>
          <a:xfrm>
            <a:off x="1814510" y="5543549"/>
            <a:ext cx="2543175" cy="646331"/>
          </a:xfrm>
          <a:prstGeom prst="rect">
            <a:avLst/>
          </a:prstGeom>
          <a:noFill/>
        </p:spPr>
        <p:txBody>
          <a:bodyPr wrap="square" rtlCol="0">
            <a:spAutoFit/>
          </a:bodyPr>
          <a:lstStyle/>
          <a:p>
            <a:pPr algn="ctr"/>
            <a:r>
              <a:rPr lang="en-US" b="1" dirty="0">
                <a:solidFill>
                  <a:schemeClr val="accent2">
                    <a:lumMod val="20000"/>
                    <a:lumOff val="80000"/>
                  </a:schemeClr>
                </a:solidFill>
              </a:rPr>
              <a:t>Contact Number</a:t>
            </a:r>
            <a:br>
              <a:rPr lang="en-US" b="1" dirty="0">
                <a:solidFill>
                  <a:schemeClr val="accent2">
                    <a:lumMod val="20000"/>
                    <a:lumOff val="80000"/>
                  </a:schemeClr>
                </a:solidFill>
              </a:rPr>
            </a:br>
            <a:r>
              <a:rPr lang="en-US" b="1" i="1" dirty="0">
                <a:solidFill>
                  <a:schemeClr val="accent2">
                    <a:lumMod val="20000"/>
                    <a:lumOff val="80000"/>
                  </a:schemeClr>
                </a:solidFill>
              </a:rPr>
              <a:t>9019375912</a:t>
            </a:r>
            <a:endParaRPr lang="en-US" i="1" dirty="0">
              <a:solidFill>
                <a:schemeClr val="accent2">
                  <a:lumMod val="20000"/>
                  <a:lumOff val="80000"/>
                </a:schemeClr>
              </a:solidFill>
            </a:endParaRPr>
          </a:p>
        </p:txBody>
      </p:sp>
      <p:pic>
        <p:nvPicPr>
          <p:cNvPr id="14" name="Graphic 13" descr="Email with solid fill">
            <a:extLst>
              <a:ext uri="{FF2B5EF4-FFF2-40B4-BE49-F238E27FC236}">
                <a16:creationId xmlns:a16="http://schemas.microsoft.com/office/drawing/2014/main" id="{8E36984A-9751-269B-ECBF-D8DC001B28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29653" y="4629149"/>
            <a:ext cx="914400" cy="914400"/>
          </a:xfrm>
          <a:prstGeom prst="rect">
            <a:avLst/>
          </a:prstGeom>
        </p:spPr>
      </p:pic>
      <p:sp>
        <p:nvSpPr>
          <p:cNvPr id="15" name="TextBox 14">
            <a:extLst>
              <a:ext uri="{FF2B5EF4-FFF2-40B4-BE49-F238E27FC236}">
                <a16:creationId xmlns:a16="http://schemas.microsoft.com/office/drawing/2014/main" id="{5D6DC1F7-F39E-F0B1-681C-96BC53AC6E50}"/>
              </a:ext>
            </a:extLst>
          </p:cNvPr>
          <p:cNvSpPr txBox="1"/>
          <p:nvPr/>
        </p:nvSpPr>
        <p:spPr>
          <a:xfrm>
            <a:off x="7584285" y="5543549"/>
            <a:ext cx="3005135" cy="646331"/>
          </a:xfrm>
          <a:prstGeom prst="rect">
            <a:avLst/>
          </a:prstGeom>
          <a:noFill/>
        </p:spPr>
        <p:txBody>
          <a:bodyPr wrap="square" rtlCol="0">
            <a:spAutoFit/>
          </a:bodyPr>
          <a:lstStyle/>
          <a:p>
            <a:pPr algn="ctr"/>
            <a:r>
              <a:rPr lang="en-US" b="1" dirty="0">
                <a:solidFill>
                  <a:schemeClr val="accent2">
                    <a:lumMod val="20000"/>
                    <a:lumOff val="80000"/>
                  </a:schemeClr>
                </a:solidFill>
              </a:rPr>
              <a:t>Email Address</a:t>
            </a:r>
            <a:br>
              <a:rPr lang="en-US" b="1" dirty="0">
                <a:solidFill>
                  <a:schemeClr val="accent2">
                    <a:lumMod val="20000"/>
                    <a:lumOff val="80000"/>
                  </a:schemeClr>
                </a:solidFill>
              </a:rPr>
            </a:br>
            <a:r>
              <a:rPr lang="en-US" b="1" dirty="0">
                <a:solidFill>
                  <a:schemeClr val="accent2">
                    <a:lumMod val="20000"/>
                    <a:lumOff val="80000"/>
                  </a:schemeClr>
                </a:solidFill>
              </a:rPr>
              <a:t>vijayamense</a:t>
            </a:r>
            <a:r>
              <a:rPr lang="en-US" dirty="0">
                <a:solidFill>
                  <a:schemeClr val="accent2">
                    <a:lumMod val="20000"/>
                    <a:lumOff val="80000"/>
                  </a:schemeClr>
                </a:solidFill>
              </a:rPr>
              <a:t>@gmail.com</a:t>
            </a:r>
          </a:p>
        </p:txBody>
      </p:sp>
      <p:pic>
        <p:nvPicPr>
          <p:cNvPr id="16" name="Picture 15" descr="A white circle with blue text&#10;&#10;Description automatically generated">
            <a:extLst>
              <a:ext uri="{FF2B5EF4-FFF2-40B4-BE49-F238E27FC236}">
                <a16:creationId xmlns:a16="http://schemas.microsoft.com/office/drawing/2014/main" id="{8498BA51-1BD2-1C27-02D3-E1240F9BE27D}"/>
              </a:ext>
            </a:extLst>
          </p:cNvPr>
          <p:cNvPicPr>
            <a:picLocks noChangeAspect="1"/>
          </p:cNvPicPr>
          <p:nvPr/>
        </p:nvPicPr>
        <p:blipFill>
          <a:blip r:embed="rId7"/>
          <a:stretch>
            <a:fillRect/>
          </a:stretch>
        </p:blipFill>
        <p:spPr>
          <a:xfrm>
            <a:off x="5638800" y="1460501"/>
            <a:ext cx="914400" cy="849853"/>
          </a:xfrm>
          <a:prstGeom prst="rect">
            <a:avLst/>
          </a:prstGeom>
        </p:spPr>
      </p:pic>
    </p:spTree>
    <p:extLst>
      <p:ext uri="{BB962C8B-B14F-4D97-AF65-F5344CB8AC3E}">
        <p14:creationId xmlns:p14="http://schemas.microsoft.com/office/powerpoint/2010/main" val="3176902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B573C-62B2-4B2C-B0BE-FFB8203C6934}"/>
              </a:ext>
            </a:extLst>
          </p:cNvPr>
          <p:cNvSpPr>
            <a:spLocks noGrp="1"/>
          </p:cNvSpPr>
          <p:nvPr>
            <p:ph type="title"/>
          </p:nvPr>
        </p:nvSpPr>
        <p:spPr/>
        <p:txBody>
          <a:bodyPr>
            <a:normAutofit/>
          </a:bodyPr>
          <a:lstStyle/>
          <a:p>
            <a:r>
              <a:rPr lang="en-US" dirty="0">
                <a:solidFill>
                  <a:srgbClr val="EBEBEB"/>
                </a:solidFill>
              </a:rPr>
              <a:t>AGENDA</a:t>
            </a:r>
          </a:p>
        </p:txBody>
      </p:sp>
      <p:pic>
        <p:nvPicPr>
          <p:cNvPr id="5" name="Content Placeholder 4" descr="A purple notebook with a pen and a yellow notepad&#10;&#10;Description automatically generated">
            <a:extLst>
              <a:ext uri="{FF2B5EF4-FFF2-40B4-BE49-F238E27FC236}">
                <a16:creationId xmlns:a16="http://schemas.microsoft.com/office/drawing/2014/main" id="{988A7FD5-9DD7-2E64-B0AA-D4788C2E5895}"/>
              </a:ext>
            </a:extLst>
          </p:cNvPr>
          <p:cNvPicPr>
            <a:picLocks noGrp="1" noChangeAspect="1"/>
          </p:cNvPicPr>
          <p:nvPr>
            <p:ph idx="1"/>
          </p:nvPr>
        </p:nvPicPr>
        <p:blipFill>
          <a:blip r:embed="rId2"/>
          <a:stretch>
            <a:fillRect/>
          </a:stretch>
        </p:blipFill>
        <p:spPr>
          <a:xfrm>
            <a:off x="603458" y="2603500"/>
            <a:ext cx="3416300" cy="3416300"/>
          </a:xfrm>
          <a:prstGeom prst="roundRect">
            <a:avLst>
              <a:gd name="adj" fmla="val 1858"/>
            </a:avLst>
          </a:prstGeom>
          <a:effectLst>
            <a:outerShdw blurRad="50800" dist="50800" dir="5400000" algn="tl" rotWithShape="0">
              <a:srgbClr val="000000">
                <a:alpha val="43000"/>
              </a:srgbClr>
            </a:outerShdw>
          </a:effectLst>
        </p:spPr>
      </p:pic>
      <p:graphicFrame>
        <p:nvGraphicFramePr>
          <p:cNvPr id="6" name="Content Placeholder 2">
            <a:extLst>
              <a:ext uri="{FF2B5EF4-FFF2-40B4-BE49-F238E27FC236}">
                <a16:creationId xmlns:a16="http://schemas.microsoft.com/office/drawing/2014/main" id="{5A0DA932-98FD-7500-835B-CDF9408FBCAC}"/>
              </a:ext>
            </a:extLst>
          </p:cNvPr>
          <p:cNvGraphicFramePr>
            <a:graphicFrameLocks/>
          </p:cNvGraphicFramePr>
          <p:nvPr>
            <p:extLst>
              <p:ext uri="{D42A27DB-BD31-4B8C-83A1-F6EECF244321}">
                <p14:modId xmlns:p14="http://schemas.microsoft.com/office/powerpoint/2010/main" val="494373813"/>
              </p:ext>
            </p:extLst>
          </p:nvPr>
        </p:nvGraphicFramePr>
        <p:xfrm>
          <a:off x="4641336" y="2603500"/>
          <a:ext cx="6551597" cy="341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9810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31E149-E769-DC21-6334-F5057CA3ED9F}"/>
              </a:ext>
            </a:extLst>
          </p:cNvPr>
          <p:cNvSpPr txBox="1"/>
          <p:nvPr/>
        </p:nvSpPr>
        <p:spPr>
          <a:xfrm>
            <a:off x="483419" y="1065331"/>
            <a:ext cx="6618421" cy="4401205"/>
          </a:xfrm>
          <a:prstGeom prst="rect">
            <a:avLst/>
          </a:prstGeom>
          <a:noFill/>
        </p:spPr>
        <p:txBody>
          <a:bodyPr wrap="square" rtlCol="0">
            <a:spAutoFit/>
          </a:bodyPr>
          <a:lstStyle/>
          <a:p>
            <a:endParaRPr lang="en-IN" sz="2800" dirty="0">
              <a:solidFill>
                <a:schemeClr val="accent6">
                  <a:lumMod val="20000"/>
                  <a:lumOff val="80000"/>
                </a:schemeClr>
              </a:solidFill>
              <a:latin typeface="+mj-lt"/>
              <a:ea typeface="Tahoma" panose="020B0604030504040204" pitchFamily="34" charset="0"/>
              <a:cs typeface="Tahoma" panose="020B0604030504040204" pitchFamily="34" charset="0"/>
            </a:endParaRPr>
          </a:p>
          <a:p>
            <a:r>
              <a:rPr lang="en-IN" sz="2800" dirty="0">
                <a:solidFill>
                  <a:schemeClr val="accent4">
                    <a:lumMod val="20000"/>
                    <a:lumOff val="80000"/>
                  </a:schemeClr>
                </a:solidFill>
                <a:latin typeface="Tahoma" panose="020B0604030504040204" pitchFamily="34" charset="0"/>
                <a:ea typeface="Tahoma" panose="020B0604030504040204" pitchFamily="34" charset="0"/>
                <a:cs typeface="Tahoma" panose="020B0604030504040204" pitchFamily="34" charset="0"/>
              </a:rPr>
              <a:t>AtliQ Grands is a prominent name in India’s hospitality industry, renowned for its chain of five-star hotels located in key cities such as Bangalore, Delhi, Mumbai, and Hyderabad. Catering to both business and luxury travellers, each property provides a diverse range of room options designed to meet the varied needs of its guests.</a:t>
            </a:r>
          </a:p>
        </p:txBody>
      </p:sp>
      <p:pic>
        <p:nvPicPr>
          <p:cNvPr id="8" name="Picture 7" descr="A building with purple lights&#10;&#10;AI-generated content may be incorrect.">
            <a:extLst>
              <a:ext uri="{FF2B5EF4-FFF2-40B4-BE49-F238E27FC236}">
                <a16:creationId xmlns:a16="http://schemas.microsoft.com/office/drawing/2014/main" id="{41F56809-CCA5-4D15-58B7-EAEE1E4B5E5B}"/>
              </a:ext>
            </a:extLst>
          </p:cNvPr>
          <p:cNvPicPr>
            <a:picLocks noChangeAspect="1"/>
          </p:cNvPicPr>
          <p:nvPr/>
        </p:nvPicPr>
        <p:blipFill>
          <a:blip r:embed="rId2"/>
          <a:srcRect t="5691" r="-5501" b="5426"/>
          <a:stretch>
            <a:fillRect/>
          </a:stretch>
        </p:blipFill>
        <p:spPr>
          <a:xfrm>
            <a:off x="6990081" y="490158"/>
            <a:ext cx="4978400" cy="5877684"/>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FD96DE39-B88B-7096-8901-49FEC365B677}"/>
              </a:ext>
            </a:extLst>
          </p:cNvPr>
          <p:cNvSpPr txBox="1"/>
          <p:nvPr/>
        </p:nvSpPr>
        <p:spPr>
          <a:xfrm>
            <a:off x="669073" y="512956"/>
            <a:ext cx="5572359" cy="707886"/>
          </a:xfrm>
          <a:prstGeom prst="rect">
            <a:avLst/>
          </a:prstGeom>
          <a:noFill/>
        </p:spPr>
        <p:txBody>
          <a:bodyPr wrap="none" rtlCol="0">
            <a:spAutoFit/>
          </a:bodyPr>
          <a:lstStyle/>
          <a:p>
            <a:r>
              <a:rPr lang="en-US" sz="4000" b="1" u="sng" dirty="0">
                <a:solidFill>
                  <a:schemeClr val="bg1"/>
                </a:solidFill>
                <a:latin typeface="+mj-lt"/>
              </a:rPr>
              <a:t>COMPANY OVERVIEW</a:t>
            </a:r>
          </a:p>
        </p:txBody>
      </p:sp>
    </p:spTree>
    <p:extLst>
      <p:ext uri="{BB962C8B-B14F-4D97-AF65-F5344CB8AC3E}">
        <p14:creationId xmlns:p14="http://schemas.microsoft.com/office/powerpoint/2010/main" val="1338159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264C630-3EB7-3949-F1A3-1BF3F7FE76EC}"/>
              </a:ext>
            </a:extLst>
          </p:cNvPr>
          <p:cNvSpPr/>
          <p:nvPr/>
        </p:nvSpPr>
        <p:spPr>
          <a:xfrm>
            <a:off x="3828885" y="553597"/>
            <a:ext cx="4534228" cy="622760"/>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ot"/>
          </a:ln>
          <a:effectLst>
            <a:reflection stA="43000" endPos="0" dist="508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ATLIQ GRANDS</a:t>
            </a:r>
          </a:p>
        </p:txBody>
      </p:sp>
      <p:cxnSp>
        <p:nvCxnSpPr>
          <p:cNvPr id="7" name="Straight Connector 6">
            <a:extLst>
              <a:ext uri="{FF2B5EF4-FFF2-40B4-BE49-F238E27FC236}">
                <a16:creationId xmlns:a16="http://schemas.microsoft.com/office/drawing/2014/main" id="{445A8966-AC12-4DD9-ADAA-9AB21241B8CE}"/>
              </a:ext>
            </a:extLst>
          </p:cNvPr>
          <p:cNvCxnSpPr>
            <a:cxnSpLocks/>
          </p:cNvCxnSpPr>
          <p:nvPr/>
        </p:nvCxnSpPr>
        <p:spPr>
          <a:xfrm>
            <a:off x="6095999" y="1050592"/>
            <a:ext cx="0" cy="802922"/>
          </a:xfrm>
          <a:prstGeom prst="line">
            <a:avLst/>
          </a:prstGeom>
        </p:spPr>
        <p:style>
          <a:lnRef idx="2">
            <a:schemeClr val="accent5"/>
          </a:lnRef>
          <a:fillRef idx="0">
            <a:schemeClr val="accent5"/>
          </a:fillRef>
          <a:effectRef idx="1">
            <a:schemeClr val="accent5"/>
          </a:effectRef>
          <a:fontRef idx="minor">
            <a:schemeClr val="tx1"/>
          </a:fontRef>
        </p:style>
      </p:cxnSp>
      <p:cxnSp>
        <p:nvCxnSpPr>
          <p:cNvPr id="8" name="Straight Connector 7">
            <a:extLst>
              <a:ext uri="{FF2B5EF4-FFF2-40B4-BE49-F238E27FC236}">
                <a16:creationId xmlns:a16="http://schemas.microsoft.com/office/drawing/2014/main" id="{2ECF4B8F-5B8F-B535-B767-8011F3167E84}"/>
              </a:ext>
            </a:extLst>
          </p:cNvPr>
          <p:cNvCxnSpPr/>
          <p:nvPr/>
        </p:nvCxnSpPr>
        <p:spPr>
          <a:xfrm>
            <a:off x="1449859" y="1853514"/>
            <a:ext cx="9292281" cy="0"/>
          </a:xfrm>
          <a:prstGeom prst="line">
            <a:avLst/>
          </a:prstGeom>
        </p:spPr>
        <p:style>
          <a:lnRef idx="1">
            <a:schemeClr val="accent5"/>
          </a:lnRef>
          <a:fillRef idx="0">
            <a:schemeClr val="accent5"/>
          </a:fillRef>
          <a:effectRef idx="0">
            <a:schemeClr val="accent5"/>
          </a:effectRef>
          <a:fontRef idx="minor">
            <a:schemeClr val="tx1"/>
          </a:fontRef>
        </p:style>
      </p:cxnSp>
      <p:sp>
        <p:nvSpPr>
          <p:cNvPr id="9" name="Up Arrow 17">
            <a:extLst>
              <a:ext uri="{FF2B5EF4-FFF2-40B4-BE49-F238E27FC236}">
                <a16:creationId xmlns:a16="http://schemas.microsoft.com/office/drawing/2014/main" id="{69C81AE8-909C-DE96-F28E-C2C93704A9E4}"/>
              </a:ext>
            </a:extLst>
          </p:cNvPr>
          <p:cNvSpPr/>
          <p:nvPr/>
        </p:nvSpPr>
        <p:spPr>
          <a:xfrm flipV="1">
            <a:off x="1296842" y="1834341"/>
            <a:ext cx="395332" cy="1007711"/>
          </a:xfrm>
          <a:prstGeom prst="up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Up Arrow 18">
            <a:extLst>
              <a:ext uri="{FF2B5EF4-FFF2-40B4-BE49-F238E27FC236}">
                <a16:creationId xmlns:a16="http://schemas.microsoft.com/office/drawing/2014/main" id="{3C30AFA6-49E7-DF81-951E-57DB85D9D144}"/>
              </a:ext>
            </a:extLst>
          </p:cNvPr>
          <p:cNvSpPr/>
          <p:nvPr/>
        </p:nvSpPr>
        <p:spPr>
          <a:xfrm flipV="1">
            <a:off x="7484776" y="1834343"/>
            <a:ext cx="395330" cy="1007705"/>
          </a:xfrm>
          <a:prstGeom prst="up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Up Arrow 19">
            <a:extLst>
              <a:ext uri="{FF2B5EF4-FFF2-40B4-BE49-F238E27FC236}">
                <a16:creationId xmlns:a16="http://schemas.microsoft.com/office/drawing/2014/main" id="{79CFD421-A289-37D6-27FF-51DFE004E7FF}"/>
              </a:ext>
            </a:extLst>
          </p:cNvPr>
          <p:cNvSpPr/>
          <p:nvPr/>
        </p:nvSpPr>
        <p:spPr>
          <a:xfrm flipV="1">
            <a:off x="4222592" y="1834346"/>
            <a:ext cx="395331" cy="1007706"/>
          </a:xfrm>
          <a:prstGeom prst="up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2" name="Up Arrow 20">
            <a:extLst>
              <a:ext uri="{FF2B5EF4-FFF2-40B4-BE49-F238E27FC236}">
                <a16:creationId xmlns:a16="http://schemas.microsoft.com/office/drawing/2014/main" id="{62EB6577-4610-403E-9E0A-29C34D564576}"/>
              </a:ext>
            </a:extLst>
          </p:cNvPr>
          <p:cNvSpPr/>
          <p:nvPr/>
        </p:nvSpPr>
        <p:spPr>
          <a:xfrm flipV="1">
            <a:off x="10499824" y="1834344"/>
            <a:ext cx="395330" cy="1007704"/>
          </a:xfrm>
          <a:prstGeom prst="up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3" name="Picture 12" descr="A large stone arch with a road and a sunset with India Gate in the background&#10;&#10;Description automatically generated with medium confidence">
            <a:extLst>
              <a:ext uri="{FF2B5EF4-FFF2-40B4-BE49-F238E27FC236}">
                <a16:creationId xmlns:a16="http://schemas.microsoft.com/office/drawing/2014/main" id="{C13FC5D0-8009-45D1-ADB8-40D9053F6314}"/>
              </a:ext>
            </a:extLst>
          </p:cNvPr>
          <p:cNvPicPr>
            <a:picLocks noChangeAspect="1"/>
          </p:cNvPicPr>
          <p:nvPr/>
        </p:nvPicPr>
        <p:blipFill>
          <a:blip r:embed="rId2"/>
          <a:srcRect b="6761"/>
          <a:stretch/>
        </p:blipFill>
        <p:spPr>
          <a:xfrm>
            <a:off x="3135490" y="2861221"/>
            <a:ext cx="2569534" cy="1918700"/>
          </a:xfrm>
          <a:prstGeom prst="rect">
            <a:avLst/>
          </a:prstGeom>
          <a:ln w="34925">
            <a:noFill/>
          </a:ln>
          <a:effectLst>
            <a:outerShdw blurRad="107950" dist="12700" dir="5400000" algn="ctr">
              <a:srgbClr val="000000"/>
            </a:outerShdw>
            <a:reflection blurRad="6350" stA="52000" endA="300" endPos="35000" dir="5400000" sy="-100000" algn="bl" rotWithShape="0"/>
          </a:effectLst>
          <a:scene3d>
            <a:camera prst="perspectiveLeft"/>
            <a:lightRig rig="soft" dir="t">
              <a:rot lat="0" lon="0" rev="0"/>
            </a:lightRig>
          </a:scene3d>
          <a:sp3d contourW="44450" prstMaterial="matte">
            <a:bevelT w="63500" h="63500" prst="artDeco"/>
            <a:contourClr>
              <a:srgbClr val="FFFFFF"/>
            </a:contourClr>
          </a:sp3d>
        </p:spPr>
      </p:pic>
      <p:pic>
        <p:nvPicPr>
          <p:cNvPr id="14" name="Picture 13" descr="A large white building with towers and birds flying in the sky&#10;&#10;Description automatically generated">
            <a:extLst>
              <a:ext uri="{FF2B5EF4-FFF2-40B4-BE49-F238E27FC236}">
                <a16:creationId xmlns:a16="http://schemas.microsoft.com/office/drawing/2014/main" id="{7BCC6D21-447F-B1DD-D0A1-DAA6ED0FCB80}"/>
              </a:ext>
            </a:extLst>
          </p:cNvPr>
          <p:cNvPicPr>
            <a:picLocks noChangeAspect="1"/>
          </p:cNvPicPr>
          <p:nvPr/>
        </p:nvPicPr>
        <p:blipFill>
          <a:blip r:embed="rId3"/>
          <a:stretch>
            <a:fillRect/>
          </a:stretch>
        </p:blipFill>
        <p:spPr>
          <a:xfrm>
            <a:off x="594359" y="2863361"/>
            <a:ext cx="2297121" cy="1918699"/>
          </a:xfrm>
          <a:prstGeom prst="rect">
            <a:avLst/>
          </a:prstGeom>
          <a:ln w="34925">
            <a:noFill/>
          </a:ln>
          <a:effectLst>
            <a:outerShdw blurRad="107950" dist="12700" dir="5400000" algn="ctr">
              <a:srgbClr val="000000"/>
            </a:outerShdw>
            <a:reflection blurRad="6350" stA="52000" endA="300" endPos="35000" dir="5400000" sy="-100000" algn="bl" rotWithShape="0"/>
          </a:effectLst>
          <a:scene3d>
            <a:camera prst="perspectiveLeft"/>
            <a:lightRig rig="soft" dir="t">
              <a:rot lat="0" lon="0" rev="0"/>
            </a:lightRig>
          </a:scene3d>
          <a:sp3d contourW="44450" prstMaterial="matte">
            <a:bevelT w="63500" h="63500" prst="artDeco"/>
            <a:contourClr>
              <a:srgbClr val="FFFFFF"/>
            </a:contourClr>
          </a:sp3d>
        </p:spPr>
      </p:pic>
      <p:sp>
        <p:nvSpPr>
          <p:cNvPr id="15" name="TextBox 14">
            <a:extLst>
              <a:ext uri="{FF2B5EF4-FFF2-40B4-BE49-F238E27FC236}">
                <a16:creationId xmlns:a16="http://schemas.microsoft.com/office/drawing/2014/main" id="{6CDB6361-EFD3-4C0E-880D-243C2DCEDA78}"/>
              </a:ext>
            </a:extLst>
          </p:cNvPr>
          <p:cNvSpPr txBox="1"/>
          <p:nvPr/>
        </p:nvSpPr>
        <p:spPr>
          <a:xfrm>
            <a:off x="3326949" y="5256185"/>
            <a:ext cx="2343937" cy="523220"/>
          </a:xfrm>
          <a:prstGeom prst="rect">
            <a:avLst/>
          </a:prstGeom>
          <a:noFill/>
        </p:spPr>
        <p:txBody>
          <a:bodyPr wrap="square" rtlCol="0">
            <a:spAutoFit/>
          </a:bodyPr>
          <a:lstStyle/>
          <a:p>
            <a:pPr algn="ctr"/>
            <a:r>
              <a:rPr lang="en-US" sz="2800" dirty="0">
                <a:solidFill>
                  <a:schemeClr val="accent4">
                    <a:lumMod val="20000"/>
                    <a:lumOff val="80000"/>
                  </a:schemeClr>
                </a:solidFill>
                <a:latin typeface="ACADEMY ENGRAVED LET PLAIN:1.0" panose="02000000000000000000" pitchFamily="2" charset="0"/>
                <a:ea typeface="Tahoma" panose="020B0604030504040204" pitchFamily="34" charset="0"/>
                <a:cs typeface="Al Nile" pitchFamily="2" charset="-78"/>
              </a:rPr>
              <a:t>DELHI</a:t>
            </a:r>
          </a:p>
        </p:txBody>
      </p:sp>
      <p:pic>
        <p:nvPicPr>
          <p:cNvPr id="16" name="Picture 15" descr="A large stone arch with colorful lights with Gateway of India in the background&#10;&#10;Description automatically generated">
            <a:extLst>
              <a:ext uri="{FF2B5EF4-FFF2-40B4-BE49-F238E27FC236}">
                <a16:creationId xmlns:a16="http://schemas.microsoft.com/office/drawing/2014/main" id="{19165FBC-BC65-CB16-4C91-AB6FA4A868A0}"/>
              </a:ext>
            </a:extLst>
          </p:cNvPr>
          <p:cNvPicPr>
            <a:picLocks noChangeAspect="1"/>
          </p:cNvPicPr>
          <p:nvPr/>
        </p:nvPicPr>
        <p:blipFill>
          <a:blip r:embed="rId4"/>
          <a:stretch>
            <a:fillRect/>
          </a:stretch>
        </p:blipFill>
        <p:spPr>
          <a:xfrm>
            <a:off x="6273110" y="2836605"/>
            <a:ext cx="2569534" cy="1943316"/>
          </a:xfrm>
          <a:prstGeom prst="rect">
            <a:avLst/>
          </a:prstGeom>
          <a:ln w="34925">
            <a:noFill/>
          </a:ln>
          <a:effectLst>
            <a:outerShdw blurRad="107950" dist="12700" dir="5400000" algn="ctr">
              <a:srgbClr val="000000"/>
            </a:outerShdw>
            <a:reflection blurRad="6350" stA="52000" endA="300" endPos="35000" dir="5400000" sy="-100000" algn="bl" rotWithShape="0"/>
          </a:effectLst>
          <a:scene3d>
            <a:camera prst="perspectiveLeft"/>
            <a:lightRig rig="soft" dir="t">
              <a:rot lat="0" lon="0" rev="0"/>
            </a:lightRig>
          </a:scene3d>
          <a:sp3d contourW="44450" prstMaterial="matte">
            <a:bevelT w="63500" h="63500" prst="artDeco"/>
            <a:contourClr>
              <a:srgbClr val="FFFFFF"/>
            </a:contourClr>
          </a:sp3d>
        </p:spPr>
      </p:pic>
      <p:sp>
        <p:nvSpPr>
          <p:cNvPr id="17" name="TextBox 16">
            <a:extLst>
              <a:ext uri="{FF2B5EF4-FFF2-40B4-BE49-F238E27FC236}">
                <a16:creationId xmlns:a16="http://schemas.microsoft.com/office/drawing/2014/main" id="{4F7BB054-2A3B-A9AE-F653-B4557A60C47A}"/>
              </a:ext>
            </a:extLst>
          </p:cNvPr>
          <p:cNvSpPr txBox="1"/>
          <p:nvPr/>
        </p:nvSpPr>
        <p:spPr>
          <a:xfrm>
            <a:off x="6363730" y="5256185"/>
            <a:ext cx="2478914" cy="523220"/>
          </a:xfrm>
          <a:prstGeom prst="rect">
            <a:avLst/>
          </a:prstGeom>
          <a:noFill/>
        </p:spPr>
        <p:txBody>
          <a:bodyPr wrap="square" rtlCol="0">
            <a:spAutoFit/>
          </a:bodyPr>
          <a:lstStyle/>
          <a:p>
            <a:pPr algn="ctr"/>
            <a:r>
              <a:rPr lang="en-US" sz="2800" dirty="0">
                <a:solidFill>
                  <a:schemeClr val="accent4">
                    <a:lumMod val="20000"/>
                    <a:lumOff val="80000"/>
                  </a:schemeClr>
                </a:solidFill>
                <a:latin typeface="ACADEMY ENGRAVED LET PLAIN:1.0" panose="02000000000000000000" pitchFamily="2" charset="0"/>
                <a:ea typeface="Tahoma" panose="020B0604030504040204" pitchFamily="34" charset="0"/>
                <a:cs typeface="Al Nile" pitchFamily="2" charset="-78"/>
              </a:rPr>
              <a:t>MUMBAI</a:t>
            </a:r>
          </a:p>
        </p:txBody>
      </p:sp>
      <p:sp>
        <p:nvSpPr>
          <p:cNvPr id="18" name="TextBox 17">
            <a:extLst>
              <a:ext uri="{FF2B5EF4-FFF2-40B4-BE49-F238E27FC236}">
                <a16:creationId xmlns:a16="http://schemas.microsoft.com/office/drawing/2014/main" id="{33A7A860-2686-230C-6ED5-0438DB24F7EF}"/>
              </a:ext>
            </a:extLst>
          </p:cNvPr>
          <p:cNvSpPr txBox="1"/>
          <p:nvPr/>
        </p:nvSpPr>
        <p:spPr>
          <a:xfrm>
            <a:off x="353585" y="5256185"/>
            <a:ext cx="2781905" cy="523220"/>
          </a:xfrm>
          <a:prstGeom prst="rect">
            <a:avLst/>
          </a:prstGeom>
          <a:noFill/>
        </p:spPr>
        <p:txBody>
          <a:bodyPr wrap="square" rtlCol="0">
            <a:spAutoFit/>
          </a:bodyPr>
          <a:lstStyle/>
          <a:p>
            <a:pPr algn="ctr"/>
            <a:r>
              <a:rPr lang="en-US" sz="2800" dirty="0">
                <a:solidFill>
                  <a:schemeClr val="accent4">
                    <a:lumMod val="20000"/>
                    <a:lumOff val="80000"/>
                  </a:schemeClr>
                </a:solidFill>
                <a:latin typeface="ACADEMY ENGRAVED LET PLAIN:1.0" panose="02000000000000000000" pitchFamily="2" charset="0"/>
                <a:ea typeface="Tahoma" panose="020B0604030504040204" pitchFamily="34" charset="0"/>
                <a:cs typeface="Al Nile" pitchFamily="2" charset="-78"/>
              </a:rPr>
              <a:t>HYDERABAD</a:t>
            </a:r>
          </a:p>
        </p:txBody>
      </p:sp>
      <p:pic>
        <p:nvPicPr>
          <p:cNvPr id="19" name="Picture 18" descr="A city at night with lights&#10;&#10;Description automatically generated">
            <a:extLst>
              <a:ext uri="{FF2B5EF4-FFF2-40B4-BE49-F238E27FC236}">
                <a16:creationId xmlns:a16="http://schemas.microsoft.com/office/drawing/2014/main" id="{1C084E07-E128-B22B-DC90-DFF7DC0D0606}"/>
              </a:ext>
            </a:extLst>
          </p:cNvPr>
          <p:cNvPicPr>
            <a:picLocks noChangeAspect="1"/>
          </p:cNvPicPr>
          <p:nvPr/>
        </p:nvPicPr>
        <p:blipFill>
          <a:blip r:embed="rId5"/>
          <a:stretch>
            <a:fillRect/>
          </a:stretch>
        </p:blipFill>
        <p:spPr>
          <a:xfrm>
            <a:off x="9213064" y="2861216"/>
            <a:ext cx="2384577" cy="1918696"/>
          </a:xfrm>
          <a:prstGeom prst="rect">
            <a:avLst/>
          </a:prstGeom>
          <a:ln w="34925">
            <a:noFill/>
          </a:ln>
          <a:effectLst>
            <a:outerShdw blurRad="107950" dist="12700" dir="5400000" algn="ctr">
              <a:srgbClr val="000000"/>
            </a:outerShdw>
            <a:reflection blurRad="6350" stA="52000" endA="300" endPos="35000" dir="5400000" sy="-100000" algn="bl" rotWithShape="0"/>
          </a:effectLst>
          <a:scene3d>
            <a:camera prst="perspectiveLeft"/>
            <a:lightRig rig="soft" dir="t">
              <a:rot lat="0" lon="0" rev="0"/>
            </a:lightRig>
          </a:scene3d>
          <a:sp3d contourW="44450" prstMaterial="matte">
            <a:bevelT w="63500" h="63500" prst="artDeco"/>
            <a:contourClr>
              <a:srgbClr val="FFFFFF"/>
            </a:contourClr>
          </a:sp3d>
        </p:spPr>
      </p:pic>
      <p:sp>
        <p:nvSpPr>
          <p:cNvPr id="20" name="TextBox 19">
            <a:extLst>
              <a:ext uri="{FF2B5EF4-FFF2-40B4-BE49-F238E27FC236}">
                <a16:creationId xmlns:a16="http://schemas.microsoft.com/office/drawing/2014/main" id="{8D63F50F-17AC-5D27-12DC-0D679755FCB3}"/>
              </a:ext>
            </a:extLst>
          </p:cNvPr>
          <p:cNvSpPr txBox="1"/>
          <p:nvPr/>
        </p:nvSpPr>
        <p:spPr>
          <a:xfrm>
            <a:off x="9303682" y="5240574"/>
            <a:ext cx="2569533" cy="523220"/>
          </a:xfrm>
          <a:prstGeom prst="rect">
            <a:avLst/>
          </a:prstGeom>
          <a:noFill/>
        </p:spPr>
        <p:txBody>
          <a:bodyPr wrap="square" rtlCol="0">
            <a:spAutoFit/>
          </a:bodyPr>
          <a:lstStyle/>
          <a:p>
            <a:pPr algn="ctr"/>
            <a:r>
              <a:rPr lang="en-US" sz="2800" dirty="0">
                <a:solidFill>
                  <a:schemeClr val="accent4">
                    <a:lumMod val="20000"/>
                    <a:lumOff val="80000"/>
                  </a:schemeClr>
                </a:solidFill>
                <a:latin typeface="ACADEMY ENGRAVED LET PLAIN:1.0" panose="02000000000000000000" pitchFamily="2" charset="0"/>
                <a:ea typeface="Tahoma" panose="020B0604030504040204" pitchFamily="34" charset="0"/>
                <a:cs typeface="Al Nile" pitchFamily="2" charset="-78"/>
              </a:rPr>
              <a:t>BANGALORE</a:t>
            </a:r>
          </a:p>
        </p:txBody>
      </p:sp>
      <p:pic>
        <p:nvPicPr>
          <p:cNvPr id="21" name="Picture 20" descr="A logo with a black background&#10;&#10;Description automatically generated">
            <a:extLst>
              <a:ext uri="{FF2B5EF4-FFF2-40B4-BE49-F238E27FC236}">
                <a16:creationId xmlns:a16="http://schemas.microsoft.com/office/drawing/2014/main" id="{BFD51FDD-1FF4-B000-469A-D167185EE9AF}"/>
              </a:ext>
            </a:extLst>
          </p:cNvPr>
          <p:cNvPicPr>
            <a:picLocks noChangeAspect="1"/>
          </p:cNvPicPr>
          <p:nvPr/>
        </p:nvPicPr>
        <p:blipFill>
          <a:blip r:embed="rId6"/>
          <a:stretch>
            <a:fillRect/>
          </a:stretch>
        </p:blipFill>
        <p:spPr>
          <a:xfrm>
            <a:off x="3752151" y="373227"/>
            <a:ext cx="940882" cy="940882"/>
          </a:xfrm>
          <a:prstGeom prst="rect">
            <a:avLst/>
          </a:prstGeom>
        </p:spPr>
      </p:pic>
    </p:spTree>
    <p:extLst>
      <p:ext uri="{BB962C8B-B14F-4D97-AF65-F5344CB8AC3E}">
        <p14:creationId xmlns:p14="http://schemas.microsoft.com/office/powerpoint/2010/main" val="2019287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people sitting around a table&#10;&#10;Description automatically generated">
            <a:extLst>
              <a:ext uri="{FF2B5EF4-FFF2-40B4-BE49-F238E27FC236}">
                <a16:creationId xmlns:a16="http://schemas.microsoft.com/office/drawing/2014/main" id="{91DBD4D1-C297-2160-B1D8-9ED4BA41A428}"/>
              </a:ext>
            </a:extLst>
          </p:cNvPr>
          <p:cNvPicPr>
            <a:picLocks noChangeAspect="1"/>
          </p:cNvPicPr>
          <p:nvPr/>
        </p:nvPicPr>
        <p:blipFill>
          <a:blip r:embed="rId2"/>
          <a:stretch>
            <a:fillRect/>
          </a:stretch>
        </p:blipFill>
        <p:spPr>
          <a:xfrm>
            <a:off x="982649" y="2052303"/>
            <a:ext cx="4383890" cy="2803927"/>
          </a:xfrm>
          <a:prstGeom prst="rect">
            <a:avLst/>
          </a:prstGeom>
        </p:spPr>
      </p:pic>
      <p:pic>
        <p:nvPicPr>
          <p:cNvPr id="9" name="Picture 8" descr="A pool with lounge chairs and a building in the background&#10;&#10;Description automatically generated">
            <a:extLst>
              <a:ext uri="{FF2B5EF4-FFF2-40B4-BE49-F238E27FC236}">
                <a16:creationId xmlns:a16="http://schemas.microsoft.com/office/drawing/2014/main" id="{97F69778-C6A9-1A77-43BE-06D7D5EF4C79}"/>
              </a:ext>
            </a:extLst>
          </p:cNvPr>
          <p:cNvPicPr>
            <a:picLocks noChangeAspect="1"/>
          </p:cNvPicPr>
          <p:nvPr/>
        </p:nvPicPr>
        <p:blipFill>
          <a:blip r:embed="rId3"/>
          <a:stretch>
            <a:fillRect/>
          </a:stretch>
        </p:blipFill>
        <p:spPr>
          <a:xfrm>
            <a:off x="6760855" y="2150742"/>
            <a:ext cx="4383889" cy="2803927"/>
          </a:xfrm>
          <a:prstGeom prst="rect">
            <a:avLst/>
          </a:prstGeom>
        </p:spPr>
      </p:pic>
      <p:sp>
        <p:nvSpPr>
          <p:cNvPr id="10" name="TextBox 9">
            <a:extLst>
              <a:ext uri="{FF2B5EF4-FFF2-40B4-BE49-F238E27FC236}">
                <a16:creationId xmlns:a16="http://schemas.microsoft.com/office/drawing/2014/main" id="{867C84E7-7DFB-CAB8-9A30-D8DC2F214A2C}"/>
              </a:ext>
            </a:extLst>
          </p:cNvPr>
          <p:cNvSpPr txBox="1"/>
          <p:nvPr/>
        </p:nvSpPr>
        <p:spPr>
          <a:xfrm>
            <a:off x="1914205" y="5126782"/>
            <a:ext cx="2520778" cy="369332"/>
          </a:xfrm>
          <a:prstGeom prst="rect">
            <a:avLst/>
          </a:prstGeom>
          <a:noFill/>
        </p:spPr>
        <p:txBody>
          <a:bodyPr wrap="square" rtlCol="0">
            <a:spAutoFit/>
          </a:bodyPr>
          <a:lstStyle/>
          <a:p>
            <a:pPr algn="ctr"/>
            <a:r>
              <a:rPr lang="en-US" dirty="0">
                <a:solidFill>
                  <a:schemeClr val="accent3">
                    <a:lumMod val="20000"/>
                    <a:lumOff val="80000"/>
                  </a:schemeClr>
                </a:solidFill>
                <a:latin typeface="ACADEMY ENGRAVED LET PLAIN:1.0" panose="02000000000000000000" pitchFamily="2" charset="0"/>
                <a:cs typeface="Apple Chancery" panose="03020702040506060504" pitchFamily="66" charset="-79"/>
              </a:rPr>
              <a:t>BUSINESS HOTEL</a:t>
            </a:r>
          </a:p>
        </p:txBody>
      </p:sp>
      <p:sp>
        <p:nvSpPr>
          <p:cNvPr id="11" name="TextBox 10">
            <a:extLst>
              <a:ext uri="{FF2B5EF4-FFF2-40B4-BE49-F238E27FC236}">
                <a16:creationId xmlns:a16="http://schemas.microsoft.com/office/drawing/2014/main" id="{FD9E7E35-F0A3-468A-DC09-50E0F2753B39}"/>
              </a:ext>
            </a:extLst>
          </p:cNvPr>
          <p:cNvSpPr txBox="1"/>
          <p:nvPr/>
        </p:nvSpPr>
        <p:spPr>
          <a:xfrm>
            <a:off x="6859214" y="5126782"/>
            <a:ext cx="4482063" cy="369332"/>
          </a:xfrm>
          <a:prstGeom prst="rect">
            <a:avLst/>
          </a:prstGeom>
          <a:noFill/>
        </p:spPr>
        <p:txBody>
          <a:bodyPr wrap="square" rtlCol="0">
            <a:spAutoFit/>
          </a:bodyPr>
          <a:lstStyle/>
          <a:p>
            <a:pPr algn="ctr"/>
            <a:r>
              <a:rPr lang="en-US" dirty="0">
                <a:solidFill>
                  <a:schemeClr val="accent3">
                    <a:lumMod val="20000"/>
                    <a:lumOff val="80000"/>
                  </a:schemeClr>
                </a:solidFill>
                <a:latin typeface="ACADEMY ENGRAVED LET PLAIN:1.0" panose="02000000000000000000" pitchFamily="2" charset="0"/>
                <a:cs typeface="Apple Chancery" panose="03020702040506060504" pitchFamily="66" charset="-79"/>
              </a:rPr>
              <a:t>LUXURY HOTEL</a:t>
            </a:r>
          </a:p>
        </p:txBody>
      </p:sp>
      <p:sp>
        <p:nvSpPr>
          <p:cNvPr id="12" name="Rectangle 11">
            <a:extLst>
              <a:ext uri="{FF2B5EF4-FFF2-40B4-BE49-F238E27FC236}">
                <a16:creationId xmlns:a16="http://schemas.microsoft.com/office/drawing/2014/main" id="{805BC4D6-6969-5985-CAE4-1FB9115E7C96}"/>
              </a:ext>
            </a:extLst>
          </p:cNvPr>
          <p:cNvSpPr/>
          <p:nvPr/>
        </p:nvSpPr>
        <p:spPr>
          <a:xfrm>
            <a:off x="3874605" y="789659"/>
            <a:ext cx="4534228" cy="622760"/>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ATLIQ GRANDS</a:t>
            </a:r>
          </a:p>
        </p:txBody>
      </p:sp>
      <p:pic>
        <p:nvPicPr>
          <p:cNvPr id="13" name="Picture 12" descr="A logo with a black background&#10;&#10;Description automatically generated">
            <a:extLst>
              <a:ext uri="{FF2B5EF4-FFF2-40B4-BE49-F238E27FC236}">
                <a16:creationId xmlns:a16="http://schemas.microsoft.com/office/drawing/2014/main" id="{9AB1A434-C7F5-AF9B-F7A5-3FD5D643B14A}"/>
              </a:ext>
            </a:extLst>
          </p:cNvPr>
          <p:cNvPicPr>
            <a:picLocks noChangeAspect="1"/>
          </p:cNvPicPr>
          <p:nvPr/>
        </p:nvPicPr>
        <p:blipFill>
          <a:blip r:embed="rId4"/>
          <a:stretch>
            <a:fillRect/>
          </a:stretch>
        </p:blipFill>
        <p:spPr>
          <a:xfrm>
            <a:off x="3797871" y="616834"/>
            <a:ext cx="940882" cy="940882"/>
          </a:xfrm>
          <a:prstGeom prst="rect">
            <a:avLst/>
          </a:prstGeom>
        </p:spPr>
      </p:pic>
    </p:spTree>
    <p:extLst>
      <p:ext uri="{BB962C8B-B14F-4D97-AF65-F5344CB8AC3E}">
        <p14:creationId xmlns:p14="http://schemas.microsoft.com/office/powerpoint/2010/main" val="2401336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79B88F-4F06-6426-181E-0C440AD45A94}"/>
              </a:ext>
            </a:extLst>
          </p:cNvPr>
          <p:cNvSpPr/>
          <p:nvPr/>
        </p:nvSpPr>
        <p:spPr>
          <a:xfrm>
            <a:off x="3874605" y="789659"/>
            <a:ext cx="4534228" cy="622760"/>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ATLIQ GRANDS</a:t>
            </a:r>
          </a:p>
        </p:txBody>
      </p:sp>
      <p:pic>
        <p:nvPicPr>
          <p:cNvPr id="7" name="Picture 6" descr="A logo with a black background&#10;&#10;Description automatically generated">
            <a:extLst>
              <a:ext uri="{FF2B5EF4-FFF2-40B4-BE49-F238E27FC236}">
                <a16:creationId xmlns:a16="http://schemas.microsoft.com/office/drawing/2014/main" id="{85993D62-3994-97F5-8DB9-B483F3CA1C76}"/>
              </a:ext>
            </a:extLst>
          </p:cNvPr>
          <p:cNvPicPr>
            <a:picLocks noChangeAspect="1"/>
          </p:cNvPicPr>
          <p:nvPr/>
        </p:nvPicPr>
        <p:blipFill>
          <a:blip r:embed="rId2"/>
          <a:stretch>
            <a:fillRect/>
          </a:stretch>
        </p:blipFill>
        <p:spPr>
          <a:xfrm>
            <a:off x="3797871" y="616834"/>
            <a:ext cx="940882" cy="940882"/>
          </a:xfrm>
          <a:prstGeom prst="rect">
            <a:avLst/>
          </a:prstGeom>
        </p:spPr>
      </p:pic>
      <p:sp>
        <p:nvSpPr>
          <p:cNvPr id="8" name="TextBox 7">
            <a:extLst>
              <a:ext uri="{FF2B5EF4-FFF2-40B4-BE49-F238E27FC236}">
                <a16:creationId xmlns:a16="http://schemas.microsoft.com/office/drawing/2014/main" id="{217ACCED-1537-4E34-C7E2-75A1A104368C}"/>
              </a:ext>
            </a:extLst>
          </p:cNvPr>
          <p:cNvSpPr txBox="1"/>
          <p:nvPr/>
        </p:nvSpPr>
        <p:spPr>
          <a:xfrm>
            <a:off x="1222967" y="2535107"/>
            <a:ext cx="4482063" cy="2978316"/>
          </a:xfrm>
          <a:prstGeom prst="rect">
            <a:avLst/>
          </a:prstGeom>
          <a:noFill/>
        </p:spPr>
        <p:txBody>
          <a:bodyPr wrap="square" rtlCol="0">
            <a:spAutoFit/>
          </a:bodyPr>
          <a:lstStyle/>
          <a:p>
            <a:pPr marL="285750" indent="-285750">
              <a:lnSpc>
                <a:spcPct val="150000"/>
              </a:lnSpc>
              <a:buFont typeface="Wingdings" pitchFamily="2" charset="2"/>
              <a:buChar char="Ø"/>
            </a:pPr>
            <a:r>
              <a:rPr lang="en-US" sz="3200" dirty="0">
                <a:solidFill>
                  <a:schemeClr val="accent3">
                    <a:lumMod val="20000"/>
                    <a:lumOff val="80000"/>
                  </a:schemeClr>
                </a:solidFill>
                <a:latin typeface="ACADEMY ENGRAVED LET PLAIN:1.0" panose="02000000000000000000" pitchFamily="2" charset="0"/>
                <a:cs typeface="Apple Chancery" panose="03020702040506060504" pitchFamily="66" charset="-79"/>
              </a:rPr>
              <a:t>ELITE</a:t>
            </a:r>
          </a:p>
          <a:p>
            <a:pPr marL="285750" indent="-285750">
              <a:lnSpc>
                <a:spcPct val="150000"/>
              </a:lnSpc>
              <a:buFont typeface="Wingdings" pitchFamily="2" charset="2"/>
              <a:buChar char="Ø"/>
            </a:pPr>
            <a:r>
              <a:rPr lang="en-US" sz="3200" dirty="0">
                <a:solidFill>
                  <a:schemeClr val="accent3">
                    <a:lumMod val="20000"/>
                    <a:lumOff val="80000"/>
                  </a:schemeClr>
                </a:solidFill>
                <a:latin typeface="ACADEMY ENGRAVED LET PLAIN:1.0" panose="02000000000000000000" pitchFamily="2" charset="0"/>
                <a:cs typeface="Apple Chancery" panose="03020702040506060504" pitchFamily="66" charset="-79"/>
              </a:rPr>
              <a:t>PRESIDENTIAL</a:t>
            </a:r>
          </a:p>
          <a:p>
            <a:pPr marL="285750" indent="-285750">
              <a:lnSpc>
                <a:spcPct val="150000"/>
              </a:lnSpc>
              <a:buFont typeface="Wingdings" pitchFamily="2" charset="2"/>
              <a:buChar char="Ø"/>
            </a:pPr>
            <a:r>
              <a:rPr lang="en-US" sz="3200" dirty="0">
                <a:solidFill>
                  <a:schemeClr val="accent3">
                    <a:lumMod val="20000"/>
                    <a:lumOff val="80000"/>
                  </a:schemeClr>
                </a:solidFill>
                <a:latin typeface="ACADEMY ENGRAVED LET PLAIN:1.0" panose="02000000000000000000" pitchFamily="2" charset="0"/>
                <a:cs typeface="Apple Chancery" panose="03020702040506060504" pitchFamily="66" charset="-79"/>
              </a:rPr>
              <a:t>PREMIUM</a:t>
            </a:r>
          </a:p>
          <a:p>
            <a:pPr marL="285750" indent="-285750">
              <a:lnSpc>
                <a:spcPct val="150000"/>
              </a:lnSpc>
              <a:buFont typeface="Wingdings" pitchFamily="2" charset="2"/>
              <a:buChar char="Ø"/>
            </a:pPr>
            <a:r>
              <a:rPr lang="en-US" sz="3200" dirty="0">
                <a:solidFill>
                  <a:schemeClr val="accent3">
                    <a:lumMod val="20000"/>
                    <a:lumOff val="80000"/>
                  </a:schemeClr>
                </a:solidFill>
                <a:latin typeface="ACADEMY ENGRAVED LET PLAIN:1.0" panose="02000000000000000000" pitchFamily="2" charset="0"/>
                <a:cs typeface="Apple Chancery" panose="03020702040506060504" pitchFamily="66" charset="-79"/>
              </a:rPr>
              <a:t>STANDARD</a:t>
            </a:r>
          </a:p>
        </p:txBody>
      </p:sp>
      <p:sp>
        <p:nvSpPr>
          <p:cNvPr id="9" name="TextBox 8">
            <a:extLst>
              <a:ext uri="{FF2B5EF4-FFF2-40B4-BE49-F238E27FC236}">
                <a16:creationId xmlns:a16="http://schemas.microsoft.com/office/drawing/2014/main" id="{ECE41F70-63F9-E753-6903-077568BD14B6}"/>
              </a:ext>
            </a:extLst>
          </p:cNvPr>
          <p:cNvSpPr txBox="1"/>
          <p:nvPr/>
        </p:nvSpPr>
        <p:spPr>
          <a:xfrm>
            <a:off x="1136470" y="1619820"/>
            <a:ext cx="4993755" cy="707886"/>
          </a:xfrm>
          <a:prstGeom prst="rect">
            <a:avLst/>
          </a:prstGeom>
          <a:noFill/>
        </p:spPr>
        <p:txBody>
          <a:bodyPr wrap="square" rtlCol="0">
            <a:spAutoFit/>
          </a:bodyPr>
          <a:lstStyle/>
          <a:p>
            <a:r>
              <a:rPr lang="en-US" sz="4000" b="1" i="1" u="sng" dirty="0">
                <a:solidFill>
                  <a:schemeClr val="accent3">
                    <a:lumMod val="20000"/>
                    <a:lumOff val="80000"/>
                  </a:schemeClr>
                </a:solidFill>
              </a:rPr>
              <a:t>ROOM CLASS</a:t>
            </a:r>
          </a:p>
        </p:txBody>
      </p:sp>
      <p:pic>
        <p:nvPicPr>
          <p:cNvPr id="10" name="Picture 9" descr="A room with a large bed and a window&#10;&#10;Description automatically generated">
            <a:extLst>
              <a:ext uri="{FF2B5EF4-FFF2-40B4-BE49-F238E27FC236}">
                <a16:creationId xmlns:a16="http://schemas.microsoft.com/office/drawing/2014/main" id="{D3C241A3-F1A8-B406-B08B-E328652AFDEC}"/>
              </a:ext>
            </a:extLst>
          </p:cNvPr>
          <p:cNvPicPr>
            <a:picLocks noChangeAspect="1"/>
          </p:cNvPicPr>
          <p:nvPr/>
        </p:nvPicPr>
        <p:blipFill>
          <a:blip r:embed="rId3"/>
          <a:stretch>
            <a:fillRect/>
          </a:stretch>
        </p:blipFill>
        <p:spPr>
          <a:xfrm>
            <a:off x="5013138" y="1619820"/>
            <a:ext cx="5696464" cy="4281829"/>
          </a:xfrm>
          <a:prstGeom prst="rect">
            <a:avLst/>
          </a:prstGeom>
          <a:ln>
            <a:noFill/>
          </a:ln>
          <a:effectLst>
            <a:glow rad="139700">
              <a:schemeClr val="accent3">
                <a:satMod val="175000"/>
                <a:alpha val="40000"/>
              </a:schemeClr>
            </a:glow>
            <a:outerShdw blurRad="184150" dist="241300" dir="11520000" sx="110000" sy="110000" algn="ctr">
              <a:srgbClr val="000000">
                <a:alpha val="18000"/>
              </a:srgbClr>
            </a:outerShdw>
          </a:effectLst>
          <a:scene3d>
            <a:camera prst="perspectiveFront" fov="5100000">
              <a:rot lat="0" lon="900001" rev="0"/>
            </a:camera>
            <a:lightRig rig="flood" dir="t">
              <a:rot lat="0" lon="0" rev="13800000"/>
            </a:lightRig>
          </a:scene3d>
          <a:sp3d extrusionH="107950" prstMaterial="plastic">
            <a:bevelT w="82550" h="63500" prst="divot"/>
            <a:bevelB/>
          </a:sp3d>
        </p:spPr>
      </p:pic>
    </p:spTree>
    <p:extLst>
      <p:ext uri="{BB962C8B-B14F-4D97-AF65-F5344CB8AC3E}">
        <p14:creationId xmlns:p14="http://schemas.microsoft.com/office/powerpoint/2010/main" val="3470784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erson sitting at a desk with a pencil and papers&#10;&#10;Description automatically generated">
            <a:extLst>
              <a:ext uri="{FF2B5EF4-FFF2-40B4-BE49-F238E27FC236}">
                <a16:creationId xmlns:a16="http://schemas.microsoft.com/office/drawing/2014/main" id="{427A30EC-B511-19A2-47F2-630EC2C0B219}"/>
              </a:ext>
            </a:extLst>
          </p:cNvPr>
          <p:cNvPicPr>
            <a:picLocks noChangeAspect="1"/>
          </p:cNvPicPr>
          <p:nvPr/>
        </p:nvPicPr>
        <p:blipFill>
          <a:blip r:embed="rId2"/>
          <a:srcRect l="1227" t="-439" r="38762" b="7385"/>
          <a:stretch/>
        </p:blipFill>
        <p:spPr>
          <a:xfrm>
            <a:off x="6629400" y="490902"/>
            <a:ext cx="4670304" cy="5925137"/>
          </a:xfrm>
          <a:prstGeom prst="rect">
            <a:avLst/>
          </a:prstGeom>
        </p:spPr>
      </p:pic>
      <p:sp>
        <p:nvSpPr>
          <p:cNvPr id="8" name="TextBox 7">
            <a:extLst>
              <a:ext uri="{FF2B5EF4-FFF2-40B4-BE49-F238E27FC236}">
                <a16:creationId xmlns:a16="http://schemas.microsoft.com/office/drawing/2014/main" id="{C2FD3837-497E-DD38-7791-7681C6061CDB}"/>
              </a:ext>
            </a:extLst>
          </p:cNvPr>
          <p:cNvSpPr txBox="1"/>
          <p:nvPr/>
        </p:nvSpPr>
        <p:spPr>
          <a:xfrm>
            <a:off x="588566" y="661766"/>
            <a:ext cx="5132438" cy="1622322"/>
          </a:xfrm>
          <a:prstGeom prst="rect">
            <a:avLst/>
          </a:prstGeom>
        </p:spPr>
        <p:txBody>
          <a:bodyPr vert="horz" lIns="91440" tIns="45720" rIns="91440" bIns="45720" rtlCol="0" anchor="ctr">
            <a:normAutofit/>
          </a:bodyPr>
          <a:lstStyle/>
          <a:p>
            <a:pPr>
              <a:spcBef>
                <a:spcPct val="0"/>
              </a:spcBef>
              <a:spcAft>
                <a:spcPts val="600"/>
              </a:spcAft>
            </a:pPr>
            <a:r>
              <a:rPr lang="en-US" sz="3600" b="0" i="0" u="sng" kern="1200" dirty="0">
                <a:solidFill>
                  <a:srgbClr val="EBEBEB"/>
                </a:solidFill>
                <a:latin typeface="+mj-lt"/>
                <a:ea typeface="+mj-ea"/>
                <a:cs typeface="+mj-cs"/>
              </a:rPr>
              <a:t>PROBLEM STATEMENT</a:t>
            </a:r>
          </a:p>
        </p:txBody>
      </p:sp>
      <p:sp>
        <p:nvSpPr>
          <p:cNvPr id="9" name="TextBox 8">
            <a:extLst>
              <a:ext uri="{FF2B5EF4-FFF2-40B4-BE49-F238E27FC236}">
                <a16:creationId xmlns:a16="http://schemas.microsoft.com/office/drawing/2014/main" id="{62CE27A5-06BB-9019-4E32-57F5605678BF}"/>
              </a:ext>
            </a:extLst>
          </p:cNvPr>
          <p:cNvSpPr txBox="1"/>
          <p:nvPr/>
        </p:nvSpPr>
        <p:spPr>
          <a:xfrm>
            <a:off x="588566" y="2451236"/>
            <a:ext cx="5132439" cy="3811742"/>
          </a:xfrm>
          <a:prstGeom prst="rect">
            <a:avLst/>
          </a:prstGeom>
        </p:spPr>
        <p:txBody>
          <a:bodyPr vert="horz" lIns="91440" tIns="45720" rIns="91440" bIns="45720" rtlCol="0" anchor="ctr">
            <a:normAutofit/>
          </a:bodyPr>
          <a:lstStyle/>
          <a:p>
            <a:pPr>
              <a:lnSpc>
                <a:spcPct val="90000"/>
              </a:lnSpc>
              <a:spcBef>
                <a:spcPts val="1000"/>
              </a:spcBef>
              <a:buClr>
                <a:schemeClr val="accent1"/>
              </a:buClr>
              <a:buSzPct val="80000"/>
              <a:buFont typeface="Wingdings 3" charset="2"/>
              <a:buChar char=""/>
            </a:pPr>
            <a:r>
              <a:rPr lang="en-US" dirty="0">
                <a:solidFill>
                  <a:srgbClr val="FFFFFF"/>
                </a:solidFill>
              </a:rPr>
              <a:t>AtliQ Grands, a renowned player in India’s luxury and business hotel industry for over two decades, is currently facing a significant challenge. Despite their longstanding presence, they are experiencing a decline in both market share and revenue, driven by increasing competition and internal management decisions. To reverse this trend, they aim to leverage business and data intelligence. Without an in-house team, AtliQ Grands plans to hire a third-party service provider to gain insights from their historical data and drive informed strategies.</a:t>
            </a:r>
          </a:p>
        </p:txBody>
      </p:sp>
    </p:spTree>
    <p:extLst>
      <p:ext uri="{BB962C8B-B14F-4D97-AF65-F5344CB8AC3E}">
        <p14:creationId xmlns:p14="http://schemas.microsoft.com/office/powerpoint/2010/main" val="141622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7F220ED-4E95-555B-FEF6-731ACC3F7ACC}"/>
              </a:ext>
            </a:extLst>
          </p:cNvPr>
          <p:cNvSpPr txBox="1"/>
          <p:nvPr/>
        </p:nvSpPr>
        <p:spPr>
          <a:xfrm>
            <a:off x="753761" y="1186247"/>
            <a:ext cx="8581195" cy="4846711"/>
          </a:xfrm>
          <a:prstGeom prst="rect">
            <a:avLst/>
          </a:prstGeom>
          <a:noFill/>
        </p:spPr>
        <p:txBody>
          <a:bodyPr wrap="none" rtlCol="0">
            <a:spAutoFit/>
          </a:bodyPr>
          <a:lstStyle/>
          <a:p>
            <a:pPr>
              <a:lnSpc>
                <a:spcPct val="150000"/>
              </a:lnSpc>
              <a:buFont typeface="+mj-lt"/>
              <a:buAutoNum type="arabicPeriod"/>
            </a:pPr>
            <a:r>
              <a:rPr lang="en-IN" sz="1600" b="1" dirty="0">
                <a:solidFill>
                  <a:schemeClr val="accent2">
                    <a:lumMod val="20000"/>
                    <a:lumOff val="80000"/>
                  </a:schemeClr>
                </a:solidFill>
              </a:rPr>
              <a:t>Revenue</a:t>
            </a:r>
            <a:r>
              <a:rPr lang="en-IN" sz="1600" dirty="0">
                <a:solidFill>
                  <a:schemeClr val="accent2">
                    <a:lumMod val="20000"/>
                    <a:lumOff val="80000"/>
                  </a:schemeClr>
                </a:solidFill>
              </a:rPr>
              <a:t>: Total revenue realized from bookings.</a:t>
            </a:r>
          </a:p>
          <a:p>
            <a:pPr>
              <a:lnSpc>
                <a:spcPct val="150000"/>
              </a:lnSpc>
              <a:buFont typeface="+mj-lt"/>
              <a:buAutoNum type="arabicPeriod"/>
            </a:pPr>
            <a:r>
              <a:rPr lang="en-IN" sz="1600" b="1" dirty="0">
                <a:solidFill>
                  <a:schemeClr val="accent2">
                    <a:lumMod val="20000"/>
                    <a:lumOff val="80000"/>
                  </a:schemeClr>
                </a:solidFill>
              </a:rPr>
              <a:t>Total Bookings</a:t>
            </a:r>
            <a:r>
              <a:rPr lang="en-IN" sz="1600" dirty="0">
                <a:solidFill>
                  <a:schemeClr val="accent2">
                    <a:lumMod val="20000"/>
                    <a:lumOff val="80000"/>
                  </a:schemeClr>
                </a:solidFill>
              </a:rPr>
              <a:t>: Count of total bookings made across all hotels.</a:t>
            </a:r>
          </a:p>
          <a:p>
            <a:pPr>
              <a:lnSpc>
                <a:spcPct val="150000"/>
              </a:lnSpc>
              <a:buFont typeface="+mj-lt"/>
              <a:buAutoNum type="arabicPeriod"/>
            </a:pPr>
            <a:r>
              <a:rPr lang="en-IN" sz="1600" b="1" dirty="0">
                <a:solidFill>
                  <a:schemeClr val="accent2">
                    <a:lumMod val="20000"/>
                    <a:lumOff val="80000"/>
                  </a:schemeClr>
                </a:solidFill>
              </a:rPr>
              <a:t>Total Capacity</a:t>
            </a:r>
            <a:r>
              <a:rPr lang="en-IN" sz="1600" dirty="0">
                <a:solidFill>
                  <a:schemeClr val="accent2">
                    <a:lumMod val="20000"/>
                    <a:lumOff val="80000"/>
                  </a:schemeClr>
                </a:solidFill>
              </a:rPr>
              <a:t>: Total number of rooms available across all hotels.</a:t>
            </a:r>
          </a:p>
          <a:p>
            <a:pPr>
              <a:lnSpc>
                <a:spcPct val="150000"/>
              </a:lnSpc>
              <a:buFont typeface="+mj-lt"/>
              <a:buAutoNum type="arabicPeriod"/>
            </a:pPr>
            <a:r>
              <a:rPr lang="en-IN" sz="1600" b="1" dirty="0">
                <a:solidFill>
                  <a:schemeClr val="accent2">
                    <a:lumMod val="20000"/>
                    <a:lumOff val="80000"/>
                  </a:schemeClr>
                </a:solidFill>
              </a:rPr>
              <a:t>Total Successful Bookings</a:t>
            </a:r>
            <a:r>
              <a:rPr lang="en-IN" sz="1600" dirty="0">
                <a:solidFill>
                  <a:schemeClr val="accent2">
                    <a:lumMod val="20000"/>
                    <a:lumOff val="80000"/>
                  </a:schemeClr>
                </a:solidFill>
              </a:rPr>
              <a:t>: Total number of successful bookings.</a:t>
            </a:r>
          </a:p>
          <a:p>
            <a:pPr>
              <a:lnSpc>
                <a:spcPct val="150000"/>
              </a:lnSpc>
              <a:buFont typeface="+mj-lt"/>
              <a:buAutoNum type="arabicPeriod"/>
            </a:pPr>
            <a:r>
              <a:rPr lang="en-IN" sz="1600" b="1" dirty="0">
                <a:solidFill>
                  <a:schemeClr val="accent2">
                    <a:lumMod val="20000"/>
                    <a:lumOff val="80000"/>
                  </a:schemeClr>
                </a:solidFill>
              </a:rPr>
              <a:t>Occupancy %</a:t>
            </a:r>
            <a:r>
              <a:rPr lang="en-IN" sz="1600" dirty="0">
                <a:solidFill>
                  <a:schemeClr val="accent2">
                    <a:lumMod val="20000"/>
                    <a:lumOff val="80000"/>
                  </a:schemeClr>
                </a:solidFill>
              </a:rPr>
              <a:t>: Percentage of rooms occupied compared to the total capacity.</a:t>
            </a:r>
          </a:p>
          <a:p>
            <a:pPr>
              <a:lnSpc>
                <a:spcPct val="150000"/>
              </a:lnSpc>
              <a:buFont typeface="+mj-lt"/>
              <a:buAutoNum type="arabicPeriod"/>
            </a:pPr>
            <a:r>
              <a:rPr lang="en-IN" sz="1600" b="1" dirty="0">
                <a:solidFill>
                  <a:schemeClr val="accent2">
                    <a:lumMod val="20000"/>
                    <a:lumOff val="80000"/>
                  </a:schemeClr>
                </a:solidFill>
              </a:rPr>
              <a:t>Average Rating</a:t>
            </a:r>
            <a:r>
              <a:rPr lang="en-IN" sz="1600" dirty="0">
                <a:solidFill>
                  <a:schemeClr val="accent2">
                    <a:lumMod val="20000"/>
                    <a:lumOff val="80000"/>
                  </a:schemeClr>
                </a:solidFill>
              </a:rPr>
              <a:t>: Average customer rating for the hotels.</a:t>
            </a:r>
          </a:p>
          <a:p>
            <a:pPr>
              <a:lnSpc>
                <a:spcPct val="150000"/>
              </a:lnSpc>
              <a:buFont typeface="+mj-lt"/>
              <a:buAutoNum type="arabicPeriod"/>
            </a:pPr>
            <a:r>
              <a:rPr lang="en-IN" sz="1600" b="1" dirty="0">
                <a:solidFill>
                  <a:schemeClr val="accent2">
                    <a:lumMod val="20000"/>
                    <a:lumOff val="80000"/>
                  </a:schemeClr>
                </a:solidFill>
              </a:rPr>
              <a:t>No. of Days</a:t>
            </a:r>
            <a:r>
              <a:rPr lang="en-IN" sz="1600" dirty="0">
                <a:solidFill>
                  <a:schemeClr val="accent2">
                    <a:lumMod val="20000"/>
                    <a:lumOff val="80000"/>
                  </a:schemeClr>
                </a:solidFill>
              </a:rPr>
              <a:t>: Total number of days for which data is available.</a:t>
            </a:r>
          </a:p>
          <a:p>
            <a:pPr>
              <a:lnSpc>
                <a:spcPct val="150000"/>
              </a:lnSpc>
              <a:buFont typeface="+mj-lt"/>
              <a:buAutoNum type="arabicPeriod"/>
            </a:pPr>
            <a:r>
              <a:rPr lang="en-IN" sz="1600" b="1" dirty="0">
                <a:solidFill>
                  <a:schemeClr val="accent2">
                    <a:lumMod val="20000"/>
                    <a:lumOff val="80000"/>
                  </a:schemeClr>
                </a:solidFill>
              </a:rPr>
              <a:t>Total Cancelled Bookings</a:t>
            </a:r>
            <a:r>
              <a:rPr lang="en-IN" sz="1600" dirty="0">
                <a:solidFill>
                  <a:schemeClr val="accent2">
                    <a:lumMod val="20000"/>
                    <a:lumOff val="80000"/>
                  </a:schemeClr>
                </a:solidFill>
              </a:rPr>
              <a:t>: Total number of cancelled bookings.</a:t>
            </a:r>
          </a:p>
          <a:p>
            <a:pPr>
              <a:lnSpc>
                <a:spcPct val="150000"/>
              </a:lnSpc>
              <a:buFont typeface="+mj-lt"/>
              <a:buAutoNum type="arabicPeriod"/>
            </a:pPr>
            <a:r>
              <a:rPr lang="en-IN" sz="1600" b="1" dirty="0">
                <a:solidFill>
                  <a:schemeClr val="accent2">
                    <a:lumMod val="20000"/>
                    <a:lumOff val="80000"/>
                  </a:schemeClr>
                </a:solidFill>
              </a:rPr>
              <a:t>Cancellation %</a:t>
            </a:r>
            <a:r>
              <a:rPr lang="en-IN" sz="1600" dirty="0">
                <a:solidFill>
                  <a:schemeClr val="accent2">
                    <a:lumMod val="20000"/>
                    <a:lumOff val="80000"/>
                  </a:schemeClr>
                </a:solidFill>
              </a:rPr>
              <a:t>: Percentage of bookings that were cancelled.</a:t>
            </a:r>
          </a:p>
          <a:p>
            <a:pPr>
              <a:lnSpc>
                <a:spcPct val="150000"/>
              </a:lnSpc>
              <a:buFont typeface="+mj-lt"/>
              <a:buAutoNum type="arabicPeriod"/>
            </a:pPr>
            <a:r>
              <a:rPr lang="en-IN" sz="1600" b="1" dirty="0">
                <a:solidFill>
                  <a:schemeClr val="accent2">
                    <a:lumMod val="20000"/>
                    <a:lumOff val="80000"/>
                  </a:schemeClr>
                </a:solidFill>
              </a:rPr>
              <a:t>Total Checked Out</a:t>
            </a:r>
            <a:r>
              <a:rPr lang="en-IN" sz="1600" dirty="0">
                <a:solidFill>
                  <a:schemeClr val="accent2">
                    <a:lumMod val="20000"/>
                    <a:lumOff val="80000"/>
                  </a:schemeClr>
                </a:solidFill>
              </a:rPr>
              <a:t>: Total number of successful check-outs.</a:t>
            </a:r>
          </a:p>
          <a:p>
            <a:pPr>
              <a:lnSpc>
                <a:spcPct val="150000"/>
              </a:lnSpc>
              <a:buFont typeface="+mj-lt"/>
              <a:buAutoNum type="arabicPeriod"/>
            </a:pPr>
            <a:r>
              <a:rPr lang="en-IN" sz="1600" b="1" dirty="0">
                <a:solidFill>
                  <a:schemeClr val="accent2">
                    <a:lumMod val="20000"/>
                    <a:lumOff val="80000"/>
                  </a:schemeClr>
                </a:solidFill>
              </a:rPr>
              <a:t>Total No Show Bookings</a:t>
            </a:r>
            <a:r>
              <a:rPr lang="en-IN" sz="1600" dirty="0">
                <a:solidFill>
                  <a:schemeClr val="accent2">
                    <a:lumMod val="20000"/>
                    <a:lumOff val="80000"/>
                  </a:schemeClr>
                </a:solidFill>
              </a:rPr>
              <a:t>: Total bookings where customers did not show up.</a:t>
            </a:r>
          </a:p>
          <a:p>
            <a:pPr>
              <a:lnSpc>
                <a:spcPct val="150000"/>
              </a:lnSpc>
              <a:buFont typeface="+mj-lt"/>
              <a:buAutoNum type="arabicPeriod"/>
            </a:pPr>
            <a:r>
              <a:rPr lang="en-IN" sz="1600" b="1" dirty="0">
                <a:solidFill>
                  <a:schemeClr val="accent2">
                    <a:lumMod val="20000"/>
                    <a:lumOff val="80000"/>
                  </a:schemeClr>
                </a:solidFill>
              </a:rPr>
              <a:t>No Show Rate %</a:t>
            </a:r>
            <a:r>
              <a:rPr lang="en-IN" sz="1600" dirty="0">
                <a:solidFill>
                  <a:schemeClr val="accent2">
                    <a:lumMod val="20000"/>
                    <a:lumOff val="80000"/>
                  </a:schemeClr>
                </a:solidFill>
              </a:rPr>
              <a:t>: Percentage of no-show bookings relative to the total bookings.</a:t>
            </a:r>
          </a:p>
          <a:p>
            <a:pPr>
              <a:lnSpc>
                <a:spcPct val="150000"/>
              </a:lnSpc>
              <a:buFont typeface="+mj-lt"/>
              <a:buAutoNum type="arabicPeriod"/>
            </a:pPr>
            <a:r>
              <a:rPr lang="en-IN" sz="1600" b="1" dirty="0">
                <a:solidFill>
                  <a:schemeClr val="accent2">
                    <a:lumMod val="20000"/>
                    <a:lumOff val="80000"/>
                  </a:schemeClr>
                </a:solidFill>
              </a:rPr>
              <a:t>Booking % by Platform</a:t>
            </a:r>
            <a:r>
              <a:rPr lang="en-IN" sz="1600" dirty="0">
                <a:solidFill>
                  <a:schemeClr val="accent2">
                    <a:lumMod val="20000"/>
                    <a:lumOff val="80000"/>
                  </a:schemeClr>
                </a:solidFill>
              </a:rPr>
              <a:t>: Distribution of bookings across different booking platforms.</a:t>
            </a:r>
          </a:p>
        </p:txBody>
      </p:sp>
      <p:sp>
        <p:nvSpPr>
          <p:cNvPr id="8" name="TextBox 7">
            <a:extLst>
              <a:ext uri="{FF2B5EF4-FFF2-40B4-BE49-F238E27FC236}">
                <a16:creationId xmlns:a16="http://schemas.microsoft.com/office/drawing/2014/main" id="{1BB2E91F-5079-BEF0-9B82-2D211E90F325}"/>
              </a:ext>
            </a:extLst>
          </p:cNvPr>
          <p:cNvSpPr txBox="1"/>
          <p:nvPr/>
        </p:nvSpPr>
        <p:spPr>
          <a:xfrm>
            <a:off x="598596" y="230840"/>
            <a:ext cx="9938286" cy="1260389"/>
          </a:xfrm>
          <a:prstGeom prst="rect">
            <a:avLst/>
          </a:prstGeom>
        </p:spPr>
        <p:txBody>
          <a:bodyPr vert="horz" lIns="91440" tIns="45720" rIns="91440" bIns="45720" rtlCol="0" anchor="ctr">
            <a:normAutofit/>
          </a:bodyPr>
          <a:lstStyle/>
          <a:p>
            <a:pPr>
              <a:spcBef>
                <a:spcPct val="0"/>
              </a:spcBef>
              <a:spcAft>
                <a:spcPts val="600"/>
              </a:spcAft>
            </a:pPr>
            <a:r>
              <a:rPr lang="en-US" sz="3200" b="1" i="1" u="sng" dirty="0">
                <a:solidFill>
                  <a:schemeClr val="accent3">
                    <a:lumMod val="20000"/>
                    <a:lumOff val="80000"/>
                  </a:schemeClr>
                </a:solidFill>
                <a:ea typeface="+mj-ea"/>
                <a:cs typeface="+mj-cs"/>
              </a:rPr>
              <a:t>UNDERSTANDING IMPORTANT TERMS</a:t>
            </a:r>
          </a:p>
        </p:txBody>
      </p:sp>
    </p:spTree>
    <p:extLst>
      <p:ext uri="{BB962C8B-B14F-4D97-AF65-F5344CB8AC3E}">
        <p14:creationId xmlns:p14="http://schemas.microsoft.com/office/powerpoint/2010/main" val="227938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1A10FA9-CEB6-C370-9746-823F72594124}"/>
              </a:ext>
            </a:extLst>
          </p:cNvPr>
          <p:cNvSpPr txBox="1"/>
          <p:nvPr/>
        </p:nvSpPr>
        <p:spPr>
          <a:xfrm>
            <a:off x="548640" y="636312"/>
            <a:ext cx="11094720" cy="5585375"/>
          </a:xfrm>
          <a:prstGeom prst="rect">
            <a:avLst/>
          </a:prstGeom>
          <a:noFill/>
        </p:spPr>
        <p:txBody>
          <a:bodyPr wrap="square" rtlCol="0">
            <a:spAutoFit/>
          </a:bodyPr>
          <a:lstStyle/>
          <a:p>
            <a:pPr marL="342900" indent="-342900">
              <a:lnSpc>
                <a:spcPct val="150000"/>
              </a:lnSpc>
              <a:buFont typeface="+mj-lt"/>
              <a:buAutoNum type="arabicPeriod" startAt="14"/>
            </a:pPr>
            <a:r>
              <a:rPr lang="en-IN" sz="1600" b="1" dirty="0">
                <a:solidFill>
                  <a:schemeClr val="accent2">
                    <a:lumMod val="20000"/>
                    <a:lumOff val="80000"/>
                  </a:schemeClr>
                </a:solidFill>
              </a:rPr>
              <a:t>Booking % by Room Class</a:t>
            </a:r>
            <a:r>
              <a:rPr lang="en-IN" sz="1600" dirty="0">
                <a:solidFill>
                  <a:schemeClr val="accent2">
                    <a:lumMod val="20000"/>
                    <a:lumOff val="80000"/>
                  </a:schemeClr>
                </a:solidFill>
              </a:rPr>
              <a:t>: Distribution of bookings across various room classes (Standard, Elite, Premium, etc.).</a:t>
            </a:r>
          </a:p>
          <a:p>
            <a:pPr marL="342900" indent="-342900">
              <a:lnSpc>
                <a:spcPct val="150000"/>
              </a:lnSpc>
              <a:buFont typeface="+mj-lt"/>
              <a:buAutoNum type="arabicPeriod" startAt="14"/>
            </a:pPr>
            <a:r>
              <a:rPr lang="en-IN" sz="1600" b="1" dirty="0">
                <a:solidFill>
                  <a:schemeClr val="accent2">
                    <a:lumMod val="20000"/>
                    <a:lumOff val="80000"/>
                  </a:schemeClr>
                </a:solidFill>
              </a:rPr>
              <a:t>ADR (Average Daily Rate)</a:t>
            </a:r>
            <a:r>
              <a:rPr lang="en-IN" sz="1600" dirty="0">
                <a:solidFill>
                  <a:schemeClr val="accent2">
                    <a:lumMod val="20000"/>
                    <a:lumOff val="80000"/>
                  </a:schemeClr>
                </a:solidFill>
              </a:rPr>
              <a:t>: Average revenue generated per room sold.</a:t>
            </a:r>
          </a:p>
          <a:p>
            <a:pPr marL="342900" indent="-342900">
              <a:lnSpc>
                <a:spcPct val="150000"/>
              </a:lnSpc>
              <a:buFont typeface="+mj-lt"/>
              <a:buAutoNum type="arabicPeriod" startAt="14"/>
            </a:pPr>
            <a:r>
              <a:rPr lang="en-IN" sz="1600" b="1" dirty="0">
                <a:solidFill>
                  <a:schemeClr val="accent2">
                    <a:lumMod val="20000"/>
                    <a:lumOff val="80000"/>
                  </a:schemeClr>
                </a:solidFill>
              </a:rPr>
              <a:t>Realization %</a:t>
            </a:r>
            <a:r>
              <a:rPr lang="en-IN" sz="1600" dirty="0">
                <a:solidFill>
                  <a:schemeClr val="accent2">
                    <a:lumMod val="20000"/>
                    <a:lumOff val="80000"/>
                  </a:schemeClr>
                </a:solidFill>
              </a:rPr>
              <a:t>: Percentage of successful check-outs from total bookings.</a:t>
            </a:r>
          </a:p>
          <a:p>
            <a:pPr marL="342900" indent="-342900">
              <a:lnSpc>
                <a:spcPct val="150000"/>
              </a:lnSpc>
              <a:buFont typeface="+mj-lt"/>
              <a:buAutoNum type="arabicPeriod" startAt="14"/>
            </a:pPr>
            <a:r>
              <a:rPr lang="en-IN" sz="1600" b="1" dirty="0">
                <a:solidFill>
                  <a:schemeClr val="accent2">
                    <a:lumMod val="20000"/>
                    <a:lumOff val="80000"/>
                  </a:schemeClr>
                </a:solidFill>
              </a:rPr>
              <a:t>RevPAR (Revenue Per Available Room)</a:t>
            </a:r>
            <a:r>
              <a:rPr lang="en-IN" sz="1600" dirty="0">
                <a:solidFill>
                  <a:schemeClr val="accent2">
                    <a:lumMod val="20000"/>
                    <a:lumOff val="80000"/>
                  </a:schemeClr>
                </a:solidFill>
              </a:rPr>
              <a:t>: Average revenue generated per available room, regardless of occupancy.</a:t>
            </a:r>
          </a:p>
          <a:p>
            <a:pPr marL="342900" indent="-342900">
              <a:lnSpc>
                <a:spcPct val="150000"/>
              </a:lnSpc>
              <a:buFont typeface="+mj-lt"/>
              <a:buAutoNum type="arabicPeriod" startAt="14"/>
            </a:pPr>
            <a:r>
              <a:rPr lang="en-IN" sz="1600" b="1" dirty="0">
                <a:solidFill>
                  <a:schemeClr val="accent2">
                    <a:lumMod val="20000"/>
                    <a:lumOff val="80000"/>
                  </a:schemeClr>
                </a:solidFill>
              </a:rPr>
              <a:t>DBRN (Daily Booked Room Nights)</a:t>
            </a:r>
            <a:r>
              <a:rPr lang="en-IN" sz="1600" dirty="0">
                <a:solidFill>
                  <a:schemeClr val="accent2">
                    <a:lumMod val="20000"/>
                    <a:lumOff val="80000"/>
                  </a:schemeClr>
                </a:solidFill>
              </a:rPr>
              <a:t>: Average number of rooms booked per day over the given period.</a:t>
            </a:r>
          </a:p>
          <a:p>
            <a:pPr marL="342900" indent="-342900">
              <a:lnSpc>
                <a:spcPct val="150000"/>
              </a:lnSpc>
              <a:buFont typeface="+mj-lt"/>
              <a:buAutoNum type="arabicPeriod" startAt="14"/>
            </a:pPr>
            <a:r>
              <a:rPr lang="en-IN" sz="1600" b="1" dirty="0">
                <a:solidFill>
                  <a:schemeClr val="accent2">
                    <a:lumMod val="20000"/>
                    <a:lumOff val="80000"/>
                  </a:schemeClr>
                </a:solidFill>
              </a:rPr>
              <a:t>DSRN (Daily Sellable Room Nights)</a:t>
            </a:r>
            <a:r>
              <a:rPr lang="en-IN" sz="1600" dirty="0">
                <a:solidFill>
                  <a:schemeClr val="accent2">
                    <a:lumMod val="20000"/>
                    <a:lumOff val="80000"/>
                  </a:schemeClr>
                </a:solidFill>
              </a:rPr>
              <a:t>: Average number of rooms ready for sale per day.</a:t>
            </a:r>
          </a:p>
          <a:p>
            <a:pPr marL="342900" indent="-342900">
              <a:lnSpc>
                <a:spcPct val="150000"/>
              </a:lnSpc>
              <a:buFont typeface="+mj-lt"/>
              <a:buAutoNum type="arabicPeriod" startAt="14"/>
            </a:pPr>
            <a:r>
              <a:rPr lang="en-IN" sz="1600" b="1" dirty="0">
                <a:solidFill>
                  <a:schemeClr val="accent2">
                    <a:lumMod val="20000"/>
                    <a:lumOff val="80000"/>
                  </a:schemeClr>
                </a:solidFill>
              </a:rPr>
              <a:t>DURN (Daily Utilized Room Nights)</a:t>
            </a:r>
            <a:r>
              <a:rPr lang="en-IN" sz="1600" dirty="0">
                <a:solidFill>
                  <a:schemeClr val="accent2">
                    <a:lumMod val="20000"/>
                    <a:lumOff val="80000"/>
                  </a:schemeClr>
                </a:solidFill>
              </a:rPr>
              <a:t>: Average number of rooms actually utilized by customers per day.</a:t>
            </a:r>
          </a:p>
          <a:p>
            <a:pPr marL="342900" indent="-342900">
              <a:lnSpc>
                <a:spcPct val="150000"/>
              </a:lnSpc>
              <a:buFont typeface="+mj-lt"/>
              <a:buAutoNum type="arabicPeriod" startAt="14"/>
            </a:pPr>
            <a:r>
              <a:rPr lang="en-IN" sz="1600" b="1" dirty="0">
                <a:solidFill>
                  <a:schemeClr val="accent2">
                    <a:lumMod val="20000"/>
                    <a:lumOff val="80000"/>
                  </a:schemeClr>
                </a:solidFill>
              </a:rPr>
              <a:t>Revenue WoW Change %</a:t>
            </a:r>
            <a:r>
              <a:rPr lang="en-IN" sz="1600" dirty="0">
                <a:solidFill>
                  <a:schemeClr val="accent2">
                    <a:lumMod val="20000"/>
                    <a:lumOff val="80000"/>
                  </a:schemeClr>
                </a:solidFill>
              </a:rPr>
              <a:t>: Week-over-week percentage change in revenue.</a:t>
            </a:r>
          </a:p>
          <a:p>
            <a:pPr marL="342900" indent="-342900">
              <a:lnSpc>
                <a:spcPct val="150000"/>
              </a:lnSpc>
              <a:buFont typeface="+mj-lt"/>
              <a:buAutoNum type="arabicPeriod" startAt="14"/>
            </a:pPr>
            <a:r>
              <a:rPr lang="en-IN" sz="1600" b="1" dirty="0">
                <a:solidFill>
                  <a:schemeClr val="accent2">
                    <a:lumMod val="20000"/>
                    <a:lumOff val="80000"/>
                  </a:schemeClr>
                </a:solidFill>
              </a:rPr>
              <a:t>Occupancy WoW Change %</a:t>
            </a:r>
            <a:r>
              <a:rPr lang="en-IN" sz="1600" dirty="0">
                <a:solidFill>
                  <a:schemeClr val="accent2">
                    <a:lumMod val="20000"/>
                    <a:lumOff val="80000"/>
                  </a:schemeClr>
                </a:solidFill>
              </a:rPr>
              <a:t>: Week-over-week percentage change in occupancy rate.</a:t>
            </a:r>
          </a:p>
          <a:p>
            <a:pPr marL="342900" indent="-342900">
              <a:lnSpc>
                <a:spcPct val="150000"/>
              </a:lnSpc>
              <a:buFont typeface="+mj-lt"/>
              <a:buAutoNum type="arabicPeriod" startAt="14"/>
            </a:pPr>
            <a:r>
              <a:rPr lang="en-IN" sz="1600" b="1" dirty="0">
                <a:solidFill>
                  <a:schemeClr val="accent2">
                    <a:lumMod val="20000"/>
                    <a:lumOff val="80000"/>
                  </a:schemeClr>
                </a:solidFill>
              </a:rPr>
              <a:t>ADR WoW Change %</a:t>
            </a:r>
            <a:r>
              <a:rPr lang="en-IN" sz="1600" dirty="0">
                <a:solidFill>
                  <a:schemeClr val="accent2">
                    <a:lumMod val="20000"/>
                    <a:lumOff val="80000"/>
                  </a:schemeClr>
                </a:solidFill>
              </a:rPr>
              <a:t>: Week-over-week percentage change in average daily rate.</a:t>
            </a:r>
          </a:p>
          <a:p>
            <a:pPr marL="342900" indent="-342900">
              <a:lnSpc>
                <a:spcPct val="150000"/>
              </a:lnSpc>
              <a:buFont typeface="+mj-lt"/>
              <a:buAutoNum type="arabicPeriod" startAt="14"/>
            </a:pPr>
            <a:r>
              <a:rPr lang="en-IN" sz="1600" b="1" dirty="0">
                <a:solidFill>
                  <a:schemeClr val="accent2">
                    <a:lumMod val="20000"/>
                    <a:lumOff val="80000"/>
                  </a:schemeClr>
                </a:solidFill>
              </a:rPr>
              <a:t>RevPAR WoW Change %</a:t>
            </a:r>
            <a:r>
              <a:rPr lang="en-IN" sz="1600" dirty="0">
                <a:solidFill>
                  <a:schemeClr val="accent2">
                    <a:lumMod val="20000"/>
                    <a:lumOff val="80000"/>
                  </a:schemeClr>
                </a:solidFill>
              </a:rPr>
              <a:t>: Week-over-week percentage change in revenue per available room.</a:t>
            </a:r>
          </a:p>
          <a:p>
            <a:pPr marL="342900" indent="-342900">
              <a:lnSpc>
                <a:spcPct val="150000"/>
              </a:lnSpc>
              <a:buFont typeface="+mj-lt"/>
              <a:buAutoNum type="arabicPeriod" startAt="14"/>
            </a:pPr>
            <a:r>
              <a:rPr lang="en-IN" sz="1600" b="1" dirty="0">
                <a:solidFill>
                  <a:schemeClr val="accent2">
                    <a:lumMod val="20000"/>
                    <a:lumOff val="80000"/>
                  </a:schemeClr>
                </a:solidFill>
              </a:rPr>
              <a:t>Realization WoW Change %</a:t>
            </a:r>
            <a:r>
              <a:rPr lang="en-IN" sz="1600" dirty="0">
                <a:solidFill>
                  <a:schemeClr val="accent2">
                    <a:lumMod val="20000"/>
                    <a:lumOff val="80000"/>
                  </a:schemeClr>
                </a:solidFill>
              </a:rPr>
              <a:t>: Week-over-week percentage change in the realization rate.</a:t>
            </a:r>
          </a:p>
          <a:p>
            <a:pPr marL="342900" indent="-342900">
              <a:lnSpc>
                <a:spcPct val="150000"/>
              </a:lnSpc>
              <a:buFont typeface="+mj-lt"/>
              <a:buAutoNum type="arabicPeriod" startAt="14"/>
            </a:pPr>
            <a:r>
              <a:rPr lang="en-IN" sz="1600" b="1" dirty="0">
                <a:solidFill>
                  <a:schemeClr val="accent2">
                    <a:lumMod val="20000"/>
                    <a:lumOff val="80000"/>
                  </a:schemeClr>
                </a:solidFill>
              </a:rPr>
              <a:t>DSRN WoW Change %</a:t>
            </a:r>
            <a:r>
              <a:rPr lang="en-IN" sz="1600" dirty="0">
                <a:solidFill>
                  <a:schemeClr val="accent2">
                    <a:lumMod val="20000"/>
                    <a:lumOff val="80000"/>
                  </a:schemeClr>
                </a:solidFill>
              </a:rPr>
              <a:t>: Week-over-week percentage change in sellable room nights.</a:t>
            </a:r>
          </a:p>
        </p:txBody>
      </p:sp>
    </p:spTree>
    <p:extLst>
      <p:ext uri="{BB962C8B-B14F-4D97-AF65-F5344CB8AC3E}">
        <p14:creationId xmlns:p14="http://schemas.microsoft.com/office/powerpoint/2010/main" val="295071864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AC0CEB4-BFAC-4014-9B69-2CFFE0B783D9}">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F666C14-7219-46F1-8169-9E45DA110AD7}">
  <ds:schemaRefs>
    <ds:schemaRef ds:uri="http://schemas.microsoft.com/sharepoint/v3/contenttype/forms"/>
  </ds:schemaRefs>
</ds:datastoreItem>
</file>

<file path=customXml/itemProps3.xml><?xml version="1.0" encoding="utf-8"?>
<ds:datastoreItem xmlns:ds="http://schemas.openxmlformats.org/officeDocument/2006/customXml" ds:itemID="{F44B8C88-7AFD-4F93-AF50-E36A0AADA3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Ion Boardroom</Template>
  <TotalTime>152</TotalTime>
  <Words>1012</Words>
  <Application>Microsoft Office PowerPoint</Application>
  <PresentationFormat>Widescreen</PresentationFormat>
  <Paragraphs>77</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ACADEMY ENGRAVED LET PLAIN:1.0</vt:lpstr>
      <vt:lpstr>Arial</vt:lpstr>
      <vt:lpstr>Calibri</vt:lpstr>
      <vt:lpstr>Century Gothic</vt:lpstr>
      <vt:lpstr>Tahoma</vt:lpstr>
      <vt:lpstr>Wingdings</vt:lpstr>
      <vt:lpstr>Wingdings 3</vt:lpstr>
      <vt:lpstr>Ion Boardroom</vt:lpstr>
      <vt:lpstr>Title Lorem Ipsum</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Vijaya R Mense</dc:creator>
  <cp:lastModifiedBy>Vijaya R Mense</cp:lastModifiedBy>
  <cp:revision>1</cp:revision>
  <dcterms:created xsi:type="dcterms:W3CDTF">2025-09-09T08:30:21Z</dcterms:created>
  <dcterms:modified xsi:type="dcterms:W3CDTF">2025-09-09T11:03:01Z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